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grandir Narrow Bold" panose="020B0604020202020204" charset="0"/>
      <p:regular r:id="rId16"/>
    </p:embeddedFont>
    <p:embeddedFont>
      <p:font typeface="Calibri" panose="020F0502020204030204" pitchFamily="34" charset="0"/>
      <p:regular r:id="rId17"/>
      <p:bold r:id="rId18"/>
      <p:italic r:id="rId19"/>
      <p:boldItalic r:id="rId20"/>
    </p:embeddedFont>
    <p:embeddedFont>
      <p:font typeface="Canva Sans" panose="020B0604020202020204" charset="0"/>
      <p:regular r:id="rId21"/>
    </p:embeddedFont>
    <p:embeddedFont>
      <p:font typeface="Poppins" panose="00000500000000000000" pitchFamily="2" charset="0"/>
      <p:regular r:id="rId22"/>
    </p:embeddedFont>
    <p:embeddedFont>
      <p:font typeface="Poppins Bold" panose="00000800000000000000" charset="0"/>
      <p:regular r:id="rId23"/>
    </p:embeddedFont>
    <p:embeddedFont>
      <p:font typeface="Poppins ExtraBold" panose="00000900000000000000" pitchFamily="2" charset="0"/>
      <p:regular r:id="rId24"/>
      <p:bold r:id="rId25"/>
    </p:embeddedFont>
    <p:embeddedFont>
      <p:font typeface="Poppins Medium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60.sv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5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58.svg"/><Relationship Id="rId5" Type="http://schemas.openxmlformats.org/officeDocument/2006/relationships/image" Target="../media/image2.svg"/><Relationship Id="rId15" Type="http://schemas.openxmlformats.org/officeDocument/2006/relationships/image" Target="../media/image20.svg"/><Relationship Id="rId10" Type="http://schemas.openxmlformats.org/officeDocument/2006/relationships/image" Target="../media/image57.png"/><Relationship Id="rId4" Type="http://schemas.openxmlformats.org/officeDocument/2006/relationships/image" Target="../media/image1.png"/><Relationship Id="rId9" Type="http://schemas.openxmlformats.org/officeDocument/2006/relationships/image" Target="../media/image28.sv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62.pn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61.png"/><Relationship Id="rId17" Type="http://schemas.openxmlformats.org/officeDocument/2006/relationships/image" Target="../media/image20.svg"/><Relationship Id="rId2" Type="http://schemas.openxmlformats.org/officeDocument/2006/relationships/image" Target="../media/image23.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6.svg"/><Relationship Id="rId5" Type="http://schemas.openxmlformats.org/officeDocument/2006/relationships/image" Target="../media/image2.svg"/><Relationship Id="rId15" Type="http://schemas.openxmlformats.org/officeDocument/2006/relationships/image" Target="../media/image60.svg"/><Relationship Id="rId10"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28.sv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0.sv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image" Target="../media/image34.svg"/><Relationship Id="rId15" Type="http://schemas.openxmlformats.org/officeDocument/2006/relationships/image" Target="../media/image64.sv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28.svg"/><Relationship Id="rId1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20.svg"/><Relationship Id="rId3" Type="http://schemas.openxmlformats.org/officeDocument/2006/relationships/image" Target="../media/image66.svg"/><Relationship Id="rId7" Type="http://schemas.openxmlformats.org/officeDocument/2006/relationships/image" Target="../media/image70.svg"/><Relationship Id="rId12" Type="http://schemas.openxmlformats.org/officeDocument/2006/relationships/image" Target="../media/image19.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svg"/><Relationship Id="rId3" Type="http://schemas.openxmlformats.org/officeDocument/2006/relationships/image" Target="../media/image76.svg"/><Relationship Id="rId7" Type="http://schemas.openxmlformats.org/officeDocument/2006/relationships/image" Target="../media/image28.svg"/><Relationship Id="rId12"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6.svg"/><Relationship Id="rId5" Type="http://schemas.openxmlformats.org/officeDocument/2006/relationships/image" Target="../media/image46.svg"/><Relationship Id="rId15" Type="http://schemas.openxmlformats.org/officeDocument/2006/relationships/image" Target="../media/image20.svg"/><Relationship Id="rId10" Type="http://schemas.openxmlformats.org/officeDocument/2006/relationships/image" Target="../media/image5.png"/><Relationship Id="rId4" Type="http://schemas.openxmlformats.org/officeDocument/2006/relationships/image" Target="../media/image45.png"/><Relationship Id="rId9" Type="http://schemas.openxmlformats.org/officeDocument/2006/relationships/image" Target="../media/image22.svg"/><Relationship Id="rId1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svg"/><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5.png"/><Relationship Id="rId2" Type="http://schemas.openxmlformats.org/officeDocument/2006/relationships/image" Target="../media/image21.png"/><Relationship Id="rId16" Type="http://schemas.openxmlformats.org/officeDocument/2006/relationships/image" Target="../media/image29.gif"/><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8.svg"/><Relationship Id="rId5" Type="http://schemas.openxmlformats.org/officeDocument/2006/relationships/image" Target="../media/image24.svg"/><Relationship Id="rId15" Type="http://schemas.openxmlformats.org/officeDocument/2006/relationships/image" Target="../media/image20.sv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sv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9.png"/><Relationship Id="rId5" Type="http://schemas.openxmlformats.org/officeDocument/2006/relationships/image" Target="../media/image2.sv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0.sv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image" Target="../media/image34.sv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28.svg"/><Relationship Id="rId14" Type="http://schemas.openxmlformats.org/officeDocument/2006/relationships/image" Target="../media/image39.gif"/></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9.png"/><Relationship Id="rId5" Type="http://schemas.openxmlformats.org/officeDocument/2006/relationships/image" Target="../media/image2.svg"/><Relationship Id="rId10" Type="http://schemas.openxmlformats.org/officeDocument/2006/relationships/image" Target="../media/image40.png"/><Relationship Id="rId4" Type="http://schemas.openxmlformats.org/officeDocument/2006/relationships/image" Target="../media/image1.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7.pn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20.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19.png"/><Relationship Id="rId5" Type="http://schemas.openxmlformats.org/officeDocument/2006/relationships/image" Target="../media/image44.sv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6.svg"/><Relationship Id="rId14"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sv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9.png"/><Relationship Id="rId5" Type="http://schemas.openxmlformats.org/officeDocument/2006/relationships/image" Target="../media/image2.svg"/><Relationship Id="rId10" Type="http://schemas.openxmlformats.org/officeDocument/2006/relationships/image" Target="../media/image48.png"/><Relationship Id="rId4" Type="http://schemas.openxmlformats.org/officeDocument/2006/relationships/image" Target="../media/image1.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sv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51.png"/><Relationship Id="rId5" Type="http://schemas.openxmlformats.org/officeDocument/2006/relationships/image" Target="../media/image2.svg"/><Relationship Id="rId10" Type="http://schemas.openxmlformats.org/officeDocument/2006/relationships/image" Target="../media/image50.png"/><Relationship Id="rId4" Type="http://schemas.openxmlformats.org/officeDocument/2006/relationships/image" Target="../media/image1.png"/><Relationship Id="rId9" Type="http://schemas.openxmlformats.org/officeDocument/2006/relationships/image" Target="../media/image20.svg"/><Relationship Id="rId1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4.pn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53.png"/><Relationship Id="rId17" Type="http://schemas.openxmlformats.org/officeDocument/2006/relationships/image" Target="../media/image20.svg"/><Relationship Id="rId2" Type="http://schemas.openxmlformats.org/officeDocument/2006/relationships/image" Target="../media/image31.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image" Target="../media/image34.svg"/><Relationship Id="rId15" Type="http://schemas.openxmlformats.org/officeDocument/2006/relationships/image" Target="../media/image56.sv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28.svg"/><Relationship Id="rId1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TextBox 2"/>
          <p:cNvSpPr txBox="1"/>
          <p:nvPr/>
        </p:nvSpPr>
        <p:spPr>
          <a:xfrm>
            <a:off x="1364517" y="2802074"/>
            <a:ext cx="7779483" cy="2514600"/>
          </a:xfrm>
          <a:prstGeom prst="rect">
            <a:avLst/>
          </a:prstGeom>
        </p:spPr>
        <p:txBody>
          <a:bodyPr lIns="0" tIns="0" rIns="0" bIns="0" rtlCol="0" anchor="t">
            <a:spAutoFit/>
          </a:bodyPr>
          <a:lstStyle/>
          <a:p>
            <a:pPr>
              <a:lnSpc>
                <a:spcPts val="9644"/>
              </a:lnSpc>
            </a:pPr>
            <a:r>
              <a:rPr lang="en-US" sz="8037">
                <a:solidFill>
                  <a:srgbClr val="050A30"/>
                </a:solidFill>
                <a:latin typeface="Poppins Medium Bold"/>
              </a:rPr>
              <a:t>Identify the Sentiments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45237" y="1482778"/>
            <a:ext cx="1561364" cy="85449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8306" y="277505"/>
            <a:ext cx="3432328" cy="1029698"/>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922914" y="2209164"/>
            <a:ext cx="850914" cy="85091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32848" y="9479527"/>
            <a:ext cx="2231046" cy="122099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74492" y="1482778"/>
            <a:ext cx="8584808" cy="813410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169286" y="1866900"/>
            <a:ext cx="1011374" cy="1011374"/>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350920" y="2018645"/>
            <a:ext cx="1231951" cy="1231951"/>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176944" y="3250597"/>
            <a:ext cx="1128845" cy="1162668"/>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1687338" y="3749682"/>
            <a:ext cx="1327164" cy="1327164"/>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4754446" y="1028700"/>
            <a:ext cx="1207984" cy="1112855"/>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421918" y="8549642"/>
            <a:ext cx="1654099" cy="1540380"/>
          </a:xfrm>
          <a:prstGeom prst="rect">
            <a:avLst/>
          </a:prstGeom>
        </p:spPr>
      </p:pic>
      <p:sp>
        <p:nvSpPr>
          <p:cNvPr id="14" name="TextBox 14"/>
          <p:cNvSpPr txBox="1"/>
          <p:nvPr/>
        </p:nvSpPr>
        <p:spPr>
          <a:xfrm>
            <a:off x="1302745" y="6812099"/>
            <a:ext cx="6044936" cy="1545589"/>
          </a:xfrm>
          <a:prstGeom prst="rect">
            <a:avLst/>
          </a:prstGeom>
        </p:spPr>
        <p:txBody>
          <a:bodyPr lIns="0" tIns="0" rIns="0" bIns="0" rtlCol="0" anchor="t">
            <a:spAutoFit/>
          </a:bodyPr>
          <a:lstStyle/>
          <a:p>
            <a:pPr algn="ctr">
              <a:lnSpc>
                <a:spcPts val="4060"/>
              </a:lnSpc>
            </a:pPr>
            <a:r>
              <a:rPr lang="en-US" sz="2900">
                <a:solidFill>
                  <a:srgbClr val="050A30"/>
                </a:solidFill>
                <a:latin typeface="Poppins"/>
              </a:rPr>
              <a:t>PIYASAMARA G.L.D.S. (2018/E/093)</a:t>
            </a:r>
          </a:p>
          <a:p>
            <a:pPr algn="ctr">
              <a:lnSpc>
                <a:spcPts val="4060"/>
              </a:lnSpc>
            </a:pPr>
            <a:r>
              <a:rPr lang="en-US" sz="2900">
                <a:solidFill>
                  <a:srgbClr val="050A30"/>
                </a:solidFill>
                <a:latin typeface="Poppins"/>
              </a:rPr>
              <a:t>&amp;</a:t>
            </a:r>
          </a:p>
          <a:p>
            <a:pPr algn="ctr">
              <a:lnSpc>
                <a:spcPts val="4060"/>
              </a:lnSpc>
            </a:pPr>
            <a:r>
              <a:rPr lang="en-US" sz="2900">
                <a:solidFill>
                  <a:srgbClr val="050A30"/>
                </a:solidFill>
                <a:latin typeface="Poppins"/>
              </a:rPr>
              <a:t>SACHINTHA D.C. (2018/E/104)</a:t>
            </a:r>
          </a:p>
        </p:txBody>
      </p:sp>
      <p:sp>
        <p:nvSpPr>
          <p:cNvPr id="15" name="TextBox 15"/>
          <p:cNvSpPr txBox="1"/>
          <p:nvPr/>
        </p:nvSpPr>
        <p:spPr>
          <a:xfrm>
            <a:off x="16950584" y="8797734"/>
            <a:ext cx="596768"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241686" y="2406646"/>
            <a:ext cx="850914" cy="850914"/>
          </a:xfrm>
          <a:prstGeom prst="rect">
            <a:avLst/>
          </a:prstGeom>
        </p:spPr>
      </p:pic>
      <p:grpSp>
        <p:nvGrpSpPr>
          <p:cNvPr id="7" name="Group 7"/>
          <p:cNvGrpSpPr/>
          <p:nvPr/>
        </p:nvGrpSpPr>
        <p:grpSpPr>
          <a:xfrm>
            <a:off x="1987371" y="3257559"/>
            <a:ext cx="6123559" cy="5346357"/>
            <a:chOff x="0" y="0"/>
            <a:chExt cx="8164746" cy="7128476"/>
          </a:xfrm>
        </p:grpSpPr>
        <p:sp>
          <p:nvSpPr>
            <p:cNvPr id="8" name="TextBox 8"/>
            <p:cNvSpPr txBox="1"/>
            <p:nvPr/>
          </p:nvSpPr>
          <p:spPr>
            <a:xfrm>
              <a:off x="6963099" y="6086504"/>
              <a:ext cx="1201647" cy="775278"/>
            </a:xfrm>
            <a:prstGeom prst="rect">
              <a:avLst/>
            </a:prstGeom>
          </p:spPr>
          <p:txBody>
            <a:bodyPr lIns="0" tIns="0" rIns="0" bIns="0" rtlCol="0" anchor="t">
              <a:spAutoFit/>
            </a:bodyPr>
            <a:lstStyle/>
            <a:p>
              <a:pPr algn="ctr">
                <a:lnSpc>
                  <a:spcPts val="2328"/>
                </a:lnSpc>
              </a:pPr>
              <a:r>
                <a:rPr lang="en-US" sz="1663">
                  <a:solidFill>
                    <a:srgbClr val="000000"/>
                  </a:solidFill>
                  <a:latin typeface="Canva Sans"/>
                </a:rPr>
                <a:t>Negative</a:t>
              </a:r>
            </a:p>
            <a:p>
              <a:pPr algn="ctr">
                <a:lnSpc>
                  <a:spcPts val="2328"/>
                </a:lnSpc>
              </a:pPr>
              <a:r>
                <a:rPr lang="en-US" sz="1663">
                  <a:solidFill>
                    <a:srgbClr val="000000"/>
                  </a:solidFill>
                  <a:latin typeface="Canva Sans"/>
                </a:rPr>
                <a:t>75%</a:t>
              </a:r>
            </a:p>
          </p:txBody>
        </p:sp>
        <p:sp>
          <p:nvSpPr>
            <p:cNvPr id="9" name="TextBox 9"/>
            <p:cNvSpPr txBox="1"/>
            <p:nvPr/>
          </p:nvSpPr>
          <p:spPr>
            <a:xfrm>
              <a:off x="0" y="209545"/>
              <a:ext cx="1086139" cy="775278"/>
            </a:xfrm>
            <a:prstGeom prst="rect">
              <a:avLst/>
            </a:prstGeom>
          </p:spPr>
          <p:txBody>
            <a:bodyPr lIns="0" tIns="0" rIns="0" bIns="0" rtlCol="0" anchor="t">
              <a:spAutoFit/>
            </a:bodyPr>
            <a:lstStyle/>
            <a:p>
              <a:pPr algn="ctr">
                <a:lnSpc>
                  <a:spcPts val="2328"/>
                </a:lnSpc>
              </a:pPr>
              <a:r>
                <a:rPr lang="en-US" sz="1663">
                  <a:solidFill>
                    <a:srgbClr val="000000"/>
                  </a:solidFill>
                  <a:latin typeface="Canva Sans"/>
                </a:rPr>
                <a:t>Positive</a:t>
              </a:r>
            </a:p>
            <a:p>
              <a:pPr algn="ctr">
                <a:lnSpc>
                  <a:spcPts val="2328"/>
                </a:lnSpc>
              </a:pPr>
              <a:r>
                <a:rPr lang="en-US" sz="1663">
                  <a:solidFill>
                    <a:srgbClr val="000000"/>
                  </a:solidFill>
                  <a:latin typeface="Canva Sans"/>
                </a:rPr>
                <a:t>25%</a:t>
              </a:r>
            </a:p>
          </p:txBody>
        </p:sp>
        <p:grpSp>
          <p:nvGrpSpPr>
            <p:cNvPr id="10" name="Group 10"/>
            <p:cNvGrpSpPr>
              <a:grpSpLocks noChangeAspect="1"/>
            </p:cNvGrpSpPr>
            <p:nvPr/>
          </p:nvGrpSpPr>
          <p:grpSpPr>
            <a:xfrm>
              <a:off x="460381" y="0"/>
              <a:ext cx="7128476" cy="7128476"/>
              <a:chOff x="0" y="0"/>
              <a:chExt cx="2540000" cy="2540000"/>
            </a:xfrm>
          </p:grpSpPr>
          <p:sp>
            <p:nvSpPr>
              <p:cNvPr id="11" name="Freeform 11"/>
              <p:cNvSpPr/>
              <p:nvPr/>
            </p:nvSpPr>
            <p:spPr>
              <a:xfrm>
                <a:off x="-24375" y="0"/>
                <a:ext cx="2666456" cy="2640919"/>
              </a:xfrm>
              <a:custGeom>
                <a:avLst/>
                <a:gdLst/>
                <a:ahLst/>
                <a:cxnLst/>
                <a:rect l="l" t="t" r="r" b="b"/>
                <a:pathLst>
                  <a:path w="2666456" h="2640919">
                    <a:moveTo>
                      <a:pt x="1294375" y="0"/>
                    </a:moveTo>
                    <a:cubicBezTo>
                      <a:pt x="1813826" y="0"/>
                      <a:pt x="2280914" y="316339"/>
                      <a:pt x="2473685" y="798696"/>
                    </a:cubicBezTo>
                    <a:cubicBezTo>
                      <a:pt x="2666456" y="1281054"/>
                      <a:pt x="2546046" y="1832182"/>
                      <a:pt x="2169672" y="2190193"/>
                    </a:cubicBezTo>
                    <a:cubicBezTo>
                      <a:pt x="1793297" y="2548204"/>
                      <a:pt x="1236839" y="2640919"/>
                      <a:pt x="764719" y="2424281"/>
                    </a:cubicBezTo>
                    <a:cubicBezTo>
                      <a:pt x="292599" y="2207643"/>
                      <a:pt x="0" y="1725328"/>
                      <a:pt x="25962" y="1206526"/>
                    </a:cubicBezTo>
                    <a:lnTo>
                      <a:pt x="1294375" y="1270000"/>
                    </a:lnTo>
                    <a:close/>
                  </a:path>
                </a:pathLst>
              </a:custGeom>
              <a:solidFill>
                <a:srgbClr val="6CE5E8"/>
              </a:solidFill>
            </p:spPr>
          </p:sp>
          <p:sp>
            <p:nvSpPr>
              <p:cNvPr id="12" name="Freeform 12"/>
              <p:cNvSpPr/>
              <p:nvPr/>
            </p:nvSpPr>
            <p:spPr>
              <a:xfrm>
                <a:off x="0" y="0"/>
                <a:ext cx="1270000" cy="1270000"/>
              </a:xfrm>
              <a:custGeom>
                <a:avLst/>
                <a:gdLst/>
                <a:ahLst/>
                <a:cxnLst/>
                <a:rect l="l" t="t" r="r" b="b"/>
                <a:pathLst>
                  <a:path w="1270000" h="1270000">
                    <a:moveTo>
                      <a:pt x="0" y="1270000"/>
                    </a:moveTo>
                    <a:cubicBezTo>
                      <a:pt x="0" y="568648"/>
                      <a:pt x="568521" y="70"/>
                      <a:pt x="1269873" y="0"/>
                    </a:cubicBezTo>
                    <a:lnTo>
                      <a:pt x="1270000" y="1270000"/>
                    </a:lnTo>
                    <a:close/>
                  </a:path>
                </a:pathLst>
              </a:custGeom>
              <a:solidFill>
                <a:srgbClr val="41B8D5"/>
              </a:solidFill>
            </p:spPr>
          </p:sp>
          <p:sp>
            <p:nvSpPr>
              <p:cNvPr id="13" name="Freeform 13"/>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2D8BBA"/>
              </a:solidFill>
            </p:spPr>
          </p:sp>
        </p:grpSp>
      </p:grpSp>
      <p:grpSp>
        <p:nvGrpSpPr>
          <p:cNvPr id="14" name="Group 14"/>
          <p:cNvGrpSpPr/>
          <p:nvPr/>
        </p:nvGrpSpPr>
        <p:grpSpPr>
          <a:xfrm>
            <a:off x="9996942" y="3141973"/>
            <a:ext cx="7541994" cy="5346357"/>
            <a:chOff x="0" y="0"/>
            <a:chExt cx="10055992" cy="7128476"/>
          </a:xfrm>
        </p:grpSpPr>
        <p:sp>
          <p:nvSpPr>
            <p:cNvPr id="15" name="TextBox 15"/>
            <p:cNvSpPr txBox="1"/>
            <p:nvPr/>
          </p:nvSpPr>
          <p:spPr>
            <a:xfrm>
              <a:off x="8854345" y="3148024"/>
              <a:ext cx="1201647" cy="775278"/>
            </a:xfrm>
            <a:prstGeom prst="rect">
              <a:avLst/>
            </a:prstGeom>
          </p:spPr>
          <p:txBody>
            <a:bodyPr lIns="0" tIns="0" rIns="0" bIns="0" rtlCol="0" anchor="t">
              <a:spAutoFit/>
            </a:bodyPr>
            <a:lstStyle/>
            <a:p>
              <a:pPr algn="ctr">
                <a:lnSpc>
                  <a:spcPts val="2328"/>
                </a:lnSpc>
              </a:pPr>
              <a:r>
                <a:rPr lang="en-US" sz="1663">
                  <a:solidFill>
                    <a:srgbClr val="000000"/>
                  </a:solidFill>
                  <a:latin typeface="Canva Sans"/>
                </a:rPr>
                <a:t>Negative</a:t>
              </a:r>
            </a:p>
            <a:p>
              <a:pPr algn="ctr">
                <a:lnSpc>
                  <a:spcPts val="2328"/>
                </a:lnSpc>
              </a:pPr>
              <a:r>
                <a:rPr lang="en-US" sz="1663">
                  <a:solidFill>
                    <a:srgbClr val="000000"/>
                  </a:solidFill>
                  <a:latin typeface="Canva Sans"/>
                </a:rPr>
                <a:t>50%</a:t>
              </a:r>
            </a:p>
          </p:txBody>
        </p:sp>
        <p:sp>
          <p:nvSpPr>
            <p:cNvPr id="16" name="TextBox 16"/>
            <p:cNvSpPr txBox="1"/>
            <p:nvPr/>
          </p:nvSpPr>
          <p:spPr>
            <a:xfrm>
              <a:off x="0" y="3148024"/>
              <a:ext cx="1086139" cy="775278"/>
            </a:xfrm>
            <a:prstGeom prst="rect">
              <a:avLst/>
            </a:prstGeom>
          </p:spPr>
          <p:txBody>
            <a:bodyPr lIns="0" tIns="0" rIns="0" bIns="0" rtlCol="0" anchor="t">
              <a:spAutoFit/>
            </a:bodyPr>
            <a:lstStyle/>
            <a:p>
              <a:pPr algn="ctr">
                <a:lnSpc>
                  <a:spcPts val="2328"/>
                </a:lnSpc>
              </a:pPr>
              <a:r>
                <a:rPr lang="en-US" sz="1663">
                  <a:solidFill>
                    <a:srgbClr val="000000"/>
                  </a:solidFill>
                  <a:latin typeface="Canva Sans"/>
                </a:rPr>
                <a:t>Positive</a:t>
              </a:r>
            </a:p>
            <a:p>
              <a:pPr algn="ctr">
                <a:lnSpc>
                  <a:spcPts val="2328"/>
                </a:lnSpc>
              </a:pPr>
              <a:r>
                <a:rPr lang="en-US" sz="1663">
                  <a:solidFill>
                    <a:srgbClr val="000000"/>
                  </a:solidFill>
                  <a:latin typeface="Canva Sans"/>
                </a:rPr>
                <a:t>50%</a:t>
              </a:r>
            </a:p>
          </p:txBody>
        </p:sp>
        <p:grpSp>
          <p:nvGrpSpPr>
            <p:cNvPr id="17" name="Group 17"/>
            <p:cNvGrpSpPr>
              <a:grpSpLocks noChangeAspect="1"/>
            </p:cNvGrpSpPr>
            <p:nvPr/>
          </p:nvGrpSpPr>
          <p:grpSpPr>
            <a:xfrm>
              <a:off x="1134469" y="0"/>
              <a:ext cx="7128476" cy="7128476"/>
              <a:chOff x="0" y="0"/>
              <a:chExt cx="2540000" cy="2540000"/>
            </a:xfrm>
          </p:grpSpPr>
          <p:sp>
            <p:nvSpPr>
              <p:cNvPr id="18" name="Freeform 18"/>
              <p:cNvSpPr/>
              <p:nvPr/>
            </p:nvSpPr>
            <p:spPr>
              <a:xfrm>
                <a:off x="1206526" y="0"/>
                <a:ext cx="1397714" cy="2561468"/>
              </a:xfrm>
              <a:custGeom>
                <a:avLst/>
                <a:gdLst/>
                <a:ahLst/>
                <a:cxnLst/>
                <a:rect l="l" t="t" r="r" b="b"/>
                <a:pathLst>
                  <a:path w="1397714" h="2561468">
                    <a:moveTo>
                      <a:pt x="63474" y="0"/>
                    </a:moveTo>
                    <a:lnTo>
                      <a:pt x="63474" y="0"/>
                    </a:lnTo>
                    <a:cubicBezTo>
                      <a:pt x="524772" y="0"/>
                      <a:pt x="949797" y="250135"/>
                      <a:pt x="1173755" y="653419"/>
                    </a:cubicBezTo>
                    <a:cubicBezTo>
                      <a:pt x="1397714" y="1056703"/>
                      <a:pt x="1385386" y="1549715"/>
                      <a:pt x="1141552" y="1941302"/>
                    </a:cubicBezTo>
                    <a:cubicBezTo>
                      <a:pt x="897717" y="2332889"/>
                      <a:pt x="460722" y="2561468"/>
                      <a:pt x="0" y="2538413"/>
                    </a:cubicBezTo>
                    <a:lnTo>
                      <a:pt x="63474" y="1270000"/>
                    </a:lnTo>
                    <a:close/>
                  </a:path>
                </a:pathLst>
              </a:custGeom>
              <a:solidFill>
                <a:srgbClr val="6CE5E8"/>
              </a:solidFill>
            </p:spPr>
          </p:sp>
          <p:sp>
            <p:nvSpPr>
              <p:cNvPr id="19" name="Freeform 19"/>
              <p:cNvSpPr/>
              <p:nvPr/>
            </p:nvSpPr>
            <p:spPr>
              <a:xfrm>
                <a:off x="5568" y="0"/>
                <a:ext cx="1264432" cy="2540000"/>
              </a:xfrm>
              <a:custGeom>
                <a:avLst/>
                <a:gdLst/>
                <a:ahLst/>
                <a:cxnLst/>
                <a:rect l="l" t="t" r="r" b="b"/>
                <a:pathLst>
                  <a:path w="1264432" h="2540000">
                    <a:moveTo>
                      <a:pt x="1264432" y="2540000"/>
                    </a:moveTo>
                    <a:cubicBezTo>
                      <a:pt x="565247" y="2536908"/>
                      <a:pt x="70" y="1969255"/>
                      <a:pt x="35" y="1270063"/>
                    </a:cubicBezTo>
                    <a:cubicBezTo>
                      <a:pt x="0" y="570872"/>
                      <a:pt x="565120" y="3162"/>
                      <a:pt x="1264305" y="0"/>
                    </a:cubicBezTo>
                    <a:lnTo>
                      <a:pt x="1264432" y="1270000"/>
                    </a:lnTo>
                    <a:close/>
                  </a:path>
                </a:pathLst>
              </a:custGeom>
              <a:solidFill>
                <a:srgbClr val="41B8D5"/>
              </a:solidFill>
            </p:spPr>
          </p:sp>
          <p:sp>
            <p:nvSpPr>
              <p:cNvPr id="20" name="Freeform 20"/>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2D8BBA"/>
              </a:solidFill>
            </p:spPr>
          </p:sp>
        </p:grpSp>
      </p:grpSp>
      <p:pic>
        <p:nvPicPr>
          <p:cNvPr id="21" name="Picture 2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027851" y="4801070"/>
            <a:ext cx="1969091" cy="1014082"/>
          </a:xfrm>
          <a:prstGeom prst="rect">
            <a:avLst/>
          </a:prstGeom>
        </p:spPr>
      </p:pic>
      <p:pic>
        <p:nvPicPr>
          <p:cNvPr id="22" name="Picture 2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421918" y="8549642"/>
            <a:ext cx="1654099" cy="1540380"/>
          </a:xfrm>
          <a:prstGeom prst="rect">
            <a:avLst/>
          </a:prstGeom>
        </p:spPr>
      </p:pic>
      <p:grpSp>
        <p:nvGrpSpPr>
          <p:cNvPr id="23" name="Group 23"/>
          <p:cNvGrpSpPr/>
          <p:nvPr/>
        </p:nvGrpSpPr>
        <p:grpSpPr>
          <a:xfrm>
            <a:off x="1805379" y="3728650"/>
            <a:ext cx="1120502" cy="367181"/>
            <a:chOff x="0" y="0"/>
            <a:chExt cx="295112" cy="96706"/>
          </a:xfrm>
        </p:grpSpPr>
        <p:sp>
          <p:nvSpPr>
            <p:cNvPr id="24" name="Freeform 24"/>
            <p:cNvSpPr/>
            <p:nvPr/>
          </p:nvSpPr>
          <p:spPr>
            <a:xfrm>
              <a:off x="0" y="0"/>
              <a:ext cx="295112" cy="96706"/>
            </a:xfrm>
            <a:custGeom>
              <a:avLst/>
              <a:gdLst/>
              <a:ahLst/>
              <a:cxnLst/>
              <a:rect l="l" t="t" r="r" b="b"/>
              <a:pathLst>
                <a:path w="295112" h="96706">
                  <a:moveTo>
                    <a:pt x="0" y="0"/>
                  </a:moveTo>
                  <a:lnTo>
                    <a:pt x="295112" y="0"/>
                  </a:lnTo>
                  <a:lnTo>
                    <a:pt x="295112" y="96706"/>
                  </a:lnTo>
                  <a:lnTo>
                    <a:pt x="0" y="96706"/>
                  </a:lnTo>
                  <a:close/>
                </a:path>
              </a:pathLst>
            </a:custGeom>
            <a:solidFill>
              <a:srgbClr val="CAE8FF"/>
            </a:soli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5203570" y="561720"/>
            <a:ext cx="8189699" cy="14954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Handle imbalanced Dataset (Oversampling)</a:t>
            </a:r>
          </a:p>
        </p:txBody>
      </p:sp>
      <p:sp>
        <p:nvSpPr>
          <p:cNvPr id="27" name="TextBox 27"/>
          <p:cNvSpPr txBox="1"/>
          <p:nvPr/>
        </p:nvSpPr>
        <p:spPr>
          <a:xfrm>
            <a:off x="7862114" y="3936511"/>
            <a:ext cx="8603015" cy="1285875"/>
          </a:xfrm>
          <a:prstGeom prst="rect">
            <a:avLst/>
          </a:prstGeom>
        </p:spPr>
        <p:txBody>
          <a:bodyPr lIns="0" tIns="0" rIns="0" bIns="0" rtlCol="0" anchor="t">
            <a:spAutoFit/>
          </a:bodyPr>
          <a:lstStyle/>
          <a:p>
            <a:pPr>
              <a:lnSpc>
                <a:spcPts val="3359"/>
              </a:lnSpc>
            </a:pPr>
            <a:r>
              <a:rPr lang="en-US" sz="2799">
                <a:solidFill>
                  <a:srgbClr val="050A30"/>
                </a:solidFill>
                <a:latin typeface="Poppins"/>
              </a:rPr>
              <a:t>SMOTE</a:t>
            </a:r>
          </a:p>
          <a:p>
            <a:pPr>
              <a:lnSpc>
                <a:spcPts val="3359"/>
              </a:lnSpc>
            </a:pPr>
            <a:r>
              <a:rPr lang="en-US" sz="2799">
                <a:solidFill>
                  <a:srgbClr val="050A30"/>
                </a:solidFill>
                <a:latin typeface="Poppins"/>
              </a:rPr>
              <a:t>Technique</a:t>
            </a:r>
          </a:p>
          <a:p>
            <a:pPr marL="0" lvl="0" indent="0" algn="l">
              <a:lnSpc>
                <a:spcPts val="3359"/>
              </a:lnSpc>
              <a:spcBef>
                <a:spcPct val="0"/>
              </a:spcBef>
            </a:pPr>
            <a:endParaRPr lang="en-US" sz="2799">
              <a:solidFill>
                <a:srgbClr val="050A30"/>
              </a:solidFill>
              <a:latin typeface="Poppins"/>
            </a:endParaRPr>
          </a:p>
        </p:txBody>
      </p:sp>
      <p:sp>
        <p:nvSpPr>
          <p:cNvPr id="28" name="TextBox 28"/>
          <p:cNvSpPr txBox="1"/>
          <p:nvPr/>
        </p:nvSpPr>
        <p:spPr>
          <a:xfrm>
            <a:off x="16950584" y="8797734"/>
            <a:ext cx="596768"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1</a:t>
            </a:r>
            <a:r>
              <a:rPr lang="en-US" sz="4500" dirty="0">
                <a:solidFill>
                  <a:srgbClr val="050A30"/>
                </a:solidFill>
                <a:latin typeface="Poppins ExtraBold"/>
              </a:rPr>
              <a:t>0</a:t>
            </a:r>
          </a:p>
        </p:txBody>
      </p:sp>
      <p:grpSp>
        <p:nvGrpSpPr>
          <p:cNvPr id="29" name="Group 29"/>
          <p:cNvGrpSpPr/>
          <p:nvPr/>
        </p:nvGrpSpPr>
        <p:grpSpPr>
          <a:xfrm>
            <a:off x="7121184" y="8182461"/>
            <a:ext cx="1120502" cy="367181"/>
            <a:chOff x="0" y="0"/>
            <a:chExt cx="295112" cy="96706"/>
          </a:xfrm>
        </p:grpSpPr>
        <p:sp>
          <p:nvSpPr>
            <p:cNvPr id="30" name="Freeform 30"/>
            <p:cNvSpPr/>
            <p:nvPr/>
          </p:nvSpPr>
          <p:spPr>
            <a:xfrm>
              <a:off x="0" y="0"/>
              <a:ext cx="295112" cy="96706"/>
            </a:xfrm>
            <a:custGeom>
              <a:avLst/>
              <a:gdLst/>
              <a:ahLst/>
              <a:cxnLst/>
              <a:rect l="l" t="t" r="r" b="b"/>
              <a:pathLst>
                <a:path w="295112" h="96706">
                  <a:moveTo>
                    <a:pt x="0" y="0"/>
                  </a:moveTo>
                  <a:lnTo>
                    <a:pt x="295112" y="0"/>
                  </a:lnTo>
                  <a:lnTo>
                    <a:pt x="295112" y="96706"/>
                  </a:lnTo>
                  <a:lnTo>
                    <a:pt x="0" y="96706"/>
                  </a:lnTo>
                  <a:close/>
                </a:path>
              </a:pathLst>
            </a:custGeom>
            <a:solidFill>
              <a:srgbClr val="CAE8FF"/>
            </a:solidFill>
          </p:spPr>
        </p:sp>
        <p:sp>
          <p:nvSpPr>
            <p:cNvPr id="31" name="TextBox 3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6185755" y="1442992"/>
            <a:ext cx="5639723" cy="835202"/>
            <a:chOff x="0" y="0"/>
            <a:chExt cx="2160983" cy="320026"/>
          </a:xfrm>
        </p:grpSpPr>
        <p:sp>
          <p:nvSpPr>
            <p:cNvPr id="3" name="Freeform 3"/>
            <p:cNvSpPr/>
            <p:nvPr/>
          </p:nvSpPr>
          <p:spPr>
            <a:xfrm>
              <a:off x="0" y="0"/>
              <a:ext cx="2160983" cy="320026"/>
            </a:xfrm>
            <a:custGeom>
              <a:avLst/>
              <a:gdLst/>
              <a:ahLst/>
              <a:cxnLst/>
              <a:rect l="l" t="t" r="r" b="b"/>
              <a:pathLst>
                <a:path w="2160983" h="320026">
                  <a:moveTo>
                    <a:pt x="41182" y="0"/>
                  </a:moveTo>
                  <a:lnTo>
                    <a:pt x="2119800" y="0"/>
                  </a:lnTo>
                  <a:cubicBezTo>
                    <a:pt x="2142545" y="0"/>
                    <a:pt x="2160983" y="18438"/>
                    <a:pt x="2160983" y="41182"/>
                  </a:cubicBezTo>
                  <a:lnTo>
                    <a:pt x="2160983" y="278843"/>
                  </a:lnTo>
                  <a:cubicBezTo>
                    <a:pt x="2160983" y="301588"/>
                    <a:pt x="2142545" y="320026"/>
                    <a:pt x="2119800" y="320026"/>
                  </a:cubicBezTo>
                  <a:lnTo>
                    <a:pt x="41182" y="320026"/>
                  </a:lnTo>
                  <a:cubicBezTo>
                    <a:pt x="18438" y="320026"/>
                    <a:pt x="0" y="301588"/>
                    <a:pt x="0" y="278843"/>
                  </a:cubicBezTo>
                  <a:lnTo>
                    <a:pt x="0" y="41182"/>
                  </a:lnTo>
                  <a:cubicBezTo>
                    <a:pt x="0" y="18438"/>
                    <a:pt x="18438" y="0"/>
                    <a:pt x="41182" y="0"/>
                  </a:cubicBez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754653" y="7733227"/>
            <a:ext cx="850914" cy="850914"/>
          </a:xfrm>
          <a:prstGeom prst="rect">
            <a:avLst/>
          </a:prstGeom>
        </p:spPr>
      </p:pic>
      <p:pic>
        <p:nvPicPr>
          <p:cNvPr id="10" name="Picture 10"/>
          <p:cNvPicPr>
            <a:picLocks noChangeAspect="1"/>
          </p:cNvPicPr>
          <p:nvPr/>
        </p:nvPicPr>
        <p:blipFill>
          <a:blip r:embed="rId12"/>
          <a:srcRect/>
          <a:stretch>
            <a:fillRect/>
          </a:stretch>
        </p:blipFill>
        <p:spPr>
          <a:xfrm>
            <a:off x="750818" y="5347017"/>
            <a:ext cx="6483259" cy="2811667"/>
          </a:xfrm>
          <a:prstGeom prst="rect">
            <a:avLst/>
          </a:prstGeom>
        </p:spPr>
      </p:pic>
      <p:pic>
        <p:nvPicPr>
          <p:cNvPr id="11" name="Picture 11"/>
          <p:cNvPicPr>
            <a:picLocks noChangeAspect="1"/>
          </p:cNvPicPr>
          <p:nvPr/>
        </p:nvPicPr>
        <p:blipFill>
          <a:blip r:embed="rId13"/>
          <a:srcRect/>
          <a:stretch>
            <a:fillRect/>
          </a:stretch>
        </p:blipFill>
        <p:spPr>
          <a:xfrm>
            <a:off x="10119228" y="5660232"/>
            <a:ext cx="7634019" cy="2416438"/>
          </a:xfrm>
          <a:prstGeom prst="rect">
            <a:avLst/>
          </a:prstGeom>
        </p:spPr>
      </p:pic>
      <p:sp>
        <p:nvSpPr>
          <p:cNvPr id="12" name="TextBox 12"/>
          <p:cNvSpPr txBox="1"/>
          <p:nvPr/>
        </p:nvSpPr>
        <p:spPr>
          <a:xfrm>
            <a:off x="5281645" y="1506670"/>
            <a:ext cx="7447944"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Vectorization</a:t>
            </a:r>
          </a:p>
        </p:txBody>
      </p:sp>
      <p:sp>
        <p:nvSpPr>
          <p:cNvPr id="13" name="TextBox 13"/>
          <p:cNvSpPr txBox="1"/>
          <p:nvPr/>
        </p:nvSpPr>
        <p:spPr>
          <a:xfrm>
            <a:off x="4304059" y="2938010"/>
            <a:ext cx="10259835" cy="866775"/>
          </a:xfrm>
          <a:prstGeom prst="rect">
            <a:avLst/>
          </a:prstGeom>
        </p:spPr>
        <p:txBody>
          <a:bodyPr lIns="0" tIns="0" rIns="0" bIns="0" rtlCol="0" anchor="t">
            <a:spAutoFit/>
          </a:bodyPr>
          <a:lstStyle/>
          <a:p>
            <a:pPr>
              <a:lnSpc>
                <a:spcPts val="3359"/>
              </a:lnSpc>
            </a:pPr>
            <a:r>
              <a:rPr lang="en-US" sz="2799">
                <a:solidFill>
                  <a:srgbClr val="050A30"/>
                </a:solidFill>
                <a:latin typeface="Poppins"/>
              </a:rPr>
              <a:t>Python is a general-purpose programming language</a:t>
            </a:r>
          </a:p>
          <a:p>
            <a:pPr marL="0" lvl="0" indent="0" algn="l">
              <a:lnSpc>
                <a:spcPts val="3359"/>
              </a:lnSpc>
              <a:spcBef>
                <a:spcPct val="0"/>
              </a:spcBef>
            </a:pPr>
            <a:endParaRPr lang="en-US" sz="2799">
              <a:solidFill>
                <a:srgbClr val="050A30"/>
              </a:solidFill>
              <a:latin typeface="Poppins"/>
            </a:endParaRPr>
          </a:p>
        </p:txBody>
      </p:sp>
      <p:sp>
        <p:nvSpPr>
          <p:cNvPr id="14" name="TextBox 14"/>
          <p:cNvSpPr txBox="1"/>
          <p:nvPr/>
        </p:nvSpPr>
        <p:spPr>
          <a:xfrm>
            <a:off x="4304059" y="3703809"/>
            <a:ext cx="10800482" cy="866775"/>
          </a:xfrm>
          <a:prstGeom prst="rect">
            <a:avLst/>
          </a:prstGeom>
        </p:spPr>
        <p:txBody>
          <a:bodyPr lIns="0" tIns="0" rIns="0" bIns="0" rtlCol="0" anchor="t">
            <a:spAutoFit/>
          </a:bodyPr>
          <a:lstStyle/>
          <a:p>
            <a:pPr>
              <a:lnSpc>
                <a:spcPts val="3359"/>
              </a:lnSpc>
            </a:pPr>
            <a:r>
              <a:rPr lang="en-US" sz="2799">
                <a:solidFill>
                  <a:srgbClr val="050A30"/>
                </a:solidFill>
                <a:latin typeface="Poppins"/>
              </a:rPr>
              <a:t>[ I, love, Python, programming, language, is, a, popular ]</a:t>
            </a:r>
          </a:p>
          <a:p>
            <a:pPr marL="0" lvl="0" indent="0" algn="l">
              <a:lnSpc>
                <a:spcPts val="3359"/>
              </a:lnSpc>
              <a:spcBef>
                <a:spcPct val="0"/>
              </a:spcBef>
            </a:pPr>
            <a:endParaRPr lang="en-US" sz="2799">
              <a:solidFill>
                <a:srgbClr val="050A30"/>
              </a:solidFill>
              <a:latin typeface="Poppins"/>
            </a:endParaRPr>
          </a:p>
        </p:txBody>
      </p:sp>
      <p:sp>
        <p:nvSpPr>
          <p:cNvPr id="15" name="TextBox 15"/>
          <p:cNvSpPr txBox="1"/>
          <p:nvPr/>
        </p:nvSpPr>
        <p:spPr>
          <a:xfrm>
            <a:off x="4304059" y="4469607"/>
            <a:ext cx="11366899" cy="866775"/>
          </a:xfrm>
          <a:prstGeom prst="rect">
            <a:avLst/>
          </a:prstGeom>
        </p:spPr>
        <p:txBody>
          <a:bodyPr lIns="0" tIns="0" rIns="0" bIns="0" rtlCol="0" anchor="t">
            <a:spAutoFit/>
          </a:bodyPr>
          <a:lstStyle/>
          <a:p>
            <a:pPr>
              <a:lnSpc>
                <a:spcPts val="3359"/>
              </a:lnSpc>
            </a:pPr>
            <a:r>
              <a:rPr lang="en-US" sz="2799">
                <a:solidFill>
                  <a:srgbClr val="050A30"/>
                </a:solidFill>
                <a:latin typeface="Poppins"/>
              </a:rPr>
              <a:t>[ 0,  0   ,        1     ,              1            ,           1       ,  1 , 1 ,     0         ]</a:t>
            </a:r>
          </a:p>
          <a:p>
            <a:pPr marL="0" lvl="0" indent="0" algn="l">
              <a:lnSpc>
                <a:spcPts val="3359"/>
              </a:lnSpc>
              <a:spcBef>
                <a:spcPct val="0"/>
              </a:spcBef>
            </a:pPr>
            <a:endParaRPr lang="en-US" sz="2799">
              <a:solidFill>
                <a:srgbClr val="050A30"/>
              </a:solidFill>
              <a:latin typeface="Poppins"/>
            </a:endParaRPr>
          </a:p>
        </p:txBody>
      </p:sp>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376656" y="6361410"/>
            <a:ext cx="1969091" cy="1014082"/>
          </a:xfrm>
          <a:prstGeom prst="rect">
            <a:avLst/>
          </a:prstGeom>
        </p:spPr>
      </p:pic>
      <p:pic>
        <p:nvPicPr>
          <p:cNvPr id="17" name="Picture 17"/>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421918" y="8549642"/>
            <a:ext cx="1654099" cy="1540380"/>
          </a:xfrm>
          <a:prstGeom prst="rect">
            <a:avLst/>
          </a:prstGeom>
        </p:spPr>
      </p:pic>
      <p:sp>
        <p:nvSpPr>
          <p:cNvPr id="18" name="TextBox 18"/>
          <p:cNvSpPr txBox="1"/>
          <p:nvPr/>
        </p:nvSpPr>
        <p:spPr>
          <a:xfrm>
            <a:off x="17027776" y="8797734"/>
            <a:ext cx="442383" cy="819150"/>
          </a:xfrm>
          <a:prstGeom prst="rect">
            <a:avLst/>
          </a:prstGeom>
        </p:spPr>
        <p:txBody>
          <a:bodyPr lIns="0" tIns="0" rIns="0" bIns="0" rtlCol="0" anchor="t">
            <a:spAutoFit/>
          </a:bodyPr>
          <a:lstStyle/>
          <a:p>
            <a:pPr algn="ctr">
              <a:lnSpc>
                <a:spcPts val="6300"/>
              </a:lnSpc>
            </a:pPr>
            <a:r>
              <a:rPr lang="en-US" sz="4500">
                <a:solidFill>
                  <a:srgbClr val="050A30"/>
                </a:solidFill>
                <a:latin typeface="Poppins Extra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390846" y="8201061"/>
            <a:ext cx="850914" cy="850914"/>
          </a:xfrm>
          <a:prstGeom prst="rect">
            <a:avLst/>
          </a:prstGeom>
        </p:spPr>
      </p:pic>
      <p:grpSp>
        <p:nvGrpSpPr>
          <p:cNvPr id="7" name="Group 7"/>
          <p:cNvGrpSpPr/>
          <p:nvPr/>
        </p:nvGrpSpPr>
        <p:grpSpPr>
          <a:xfrm>
            <a:off x="2630872" y="3163154"/>
            <a:ext cx="458308" cy="458308"/>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581795" y="3122111"/>
            <a:ext cx="458308" cy="458308"/>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630872" y="4074288"/>
            <a:ext cx="458308" cy="458308"/>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581795" y="4033245"/>
            <a:ext cx="458308" cy="458308"/>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581795" y="4983214"/>
            <a:ext cx="458308" cy="458308"/>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2532718" y="4942171"/>
            <a:ext cx="458308" cy="458308"/>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581795" y="5894347"/>
            <a:ext cx="458308" cy="458308"/>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2532718" y="5853304"/>
            <a:ext cx="458308" cy="458308"/>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2581795" y="6831620"/>
            <a:ext cx="458308" cy="458308"/>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2532718" y="6790577"/>
            <a:ext cx="458308" cy="458308"/>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7" name="Picture 3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421918" y="8549642"/>
            <a:ext cx="1654099" cy="1540380"/>
          </a:xfrm>
          <a:prstGeom prst="rect">
            <a:avLst/>
          </a:prstGeom>
        </p:spPr>
      </p:pic>
      <p:pic>
        <p:nvPicPr>
          <p:cNvPr id="38" name="Picture 3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411172" y="3175128"/>
            <a:ext cx="7904592" cy="4535260"/>
          </a:xfrm>
          <a:prstGeom prst="rect">
            <a:avLst/>
          </a:prstGeom>
        </p:spPr>
      </p:pic>
      <p:sp>
        <p:nvSpPr>
          <p:cNvPr id="39" name="TextBox 39"/>
          <p:cNvSpPr txBox="1"/>
          <p:nvPr/>
        </p:nvSpPr>
        <p:spPr>
          <a:xfrm>
            <a:off x="5162246" y="1509767"/>
            <a:ext cx="8689405"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Modeling</a:t>
            </a:r>
          </a:p>
        </p:txBody>
      </p:sp>
      <p:sp>
        <p:nvSpPr>
          <p:cNvPr id="40" name="TextBox 40"/>
          <p:cNvSpPr txBox="1"/>
          <p:nvPr/>
        </p:nvSpPr>
        <p:spPr>
          <a:xfrm>
            <a:off x="3342603" y="3100288"/>
            <a:ext cx="6517100" cy="4610100"/>
          </a:xfrm>
          <a:prstGeom prst="rect">
            <a:avLst/>
          </a:prstGeom>
        </p:spPr>
        <p:txBody>
          <a:bodyPr lIns="0" tIns="0" rIns="0" bIns="0" rtlCol="0" anchor="t">
            <a:spAutoFit/>
          </a:bodyPr>
          <a:lstStyle/>
          <a:p>
            <a:pPr>
              <a:lnSpc>
                <a:spcPts val="3612"/>
              </a:lnSpc>
            </a:pPr>
            <a:r>
              <a:rPr lang="en-US" sz="3010">
                <a:solidFill>
                  <a:srgbClr val="050A30"/>
                </a:solidFill>
                <a:latin typeface="Poppins"/>
              </a:rPr>
              <a:t>Logistic Regression</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Naïve Bayes</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Random Forest</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Gradient Boosting</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Support Vector Machine</a:t>
            </a:r>
          </a:p>
          <a:p>
            <a:pPr marL="0" lvl="0" indent="0" algn="l">
              <a:lnSpc>
                <a:spcPts val="3612"/>
              </a:lnSpc>
              <a:spcBef>
                <a:spcPct val="0"/>
              </a:spcBef>
            </a:pPr>
            <a:endParaRPr lang="en-US" sz="3010">
              <a:solidFill>
                <a:srgbClr val="050A30"/>
              </a:solidFill>
              <a:latin typeface="Poppins"/>
            </a:endParaRPr>
          </a:p>
        </p:txBody>
      </p:sp>
      <p:sp>
        <p:nvSpPr>
          <p:cNvPr id="41" name="TextBox 41"/>
          <p:cNvSpPr txBox="1"/>
          <p:nvPr/>
        </p:nvSpPr>
        <p:spPr>
          <a:xfrm>
            <a:off x="16975785" y="8797734"/>
            <a:ext cx="546365" cy="819150"/>
          </a:xfrm>
          <a:prstGeom prst="rect">
            <a:avLst/>
          </a:prstGeom>
        </p:spPr>
        <p:txBody>
          <a:bodyPr lIns="0" tIns="0" rIns="0" bIns="0" rtlCol="0" anchor="t">
            <a:spAutoFit/>
          </a:bodyPr>
          <a:lstStyle/>
          <a:p>
            <a:pPr algn="ctr">
              <a:lnSpc>
                <a:spcPts val="6300"/>
              </a:lnSpc>
            </a:pPr>
            <a:r>
              <a:rPr lang="en-US" sz="4500">
                <a:solidFill>
                  <a:srgbClr val="050A30"/>
                </a:solidFill>
                <a:latin typeface="Poppins Extra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477680" y="371586"/>
            <a:ext cx="850914" cy="850914"/>
          </a:xfrm>
          <a:prstGeom prst="rect">
            <a:avLst/>
          </a:prstGeom>
        </p:spPr>
      </p:pic>
      <p:graphicFrame>
        <p:nvGraphicFramePr>
          <p:cNvPr id="7" name="Table 7"/>
          <p:cNvGraphicFramePr>
            <a:graphicFrameLocks noGrp="1"/>
          </p:cNvGraphicFramePr>
          <p:nvPr/>
        </p:nvGraphicFramePr>
        <p:xfrm>
          <a:off x="4483588" y="2891623"/>
          <a:ext cx="9564987" cy="6943724"/>
        </p:xfrm>
        <a:graphic>
          <a:graphicData uri="http://schemas.openxmlformats.org/drawingml/2006/table">
            <a:tbl>
              <a:tblPr/>
              <a:tblGrid>
                <a:gridCol w="4750409">
                  <a:extLst>
                    <a:ext uri="{9D8B030D-6E8A-4147-A177-3AD203B41FA5}">
                      <a16:colId xmlns:a16="http://schemas.microsoft.com/office/drawing/2014/main" val="20000"/>
                    </a:ext>
                  </a:extLst>
                </a:gridCol>
                <a:gridCol w="2407289">
                  <a:extLst>
                    <a:ext uri="{9D8B030D-6E8A-4147-A177-3AD203B41FA5}">
                      <a16:colId xmlns:a16="http://schemas.microsoft.com/office/drawing/2014/main" val="20001"/>
                    </a:ext>
                  </a:extLst>
                </a:gridCol>
                <a:gridCol w="2407289">
                  <a:extLst>
                    <a:ext uri="{9D8B030D-6E8A-4147-A177-3AD203B41FA5}">
                      <a16:colId xmlns:a16="http://schemas.microsoft.com/office/drawing/2014/main" val="20002"/>
                    </a:ext>
                  </a:extLst>
                </a:gridCol>
              </a:tblGrid>
              <a:tr h="1081852">
                <a:tc>
                  <a:txBody>
                    <a:bodyPr/>
                    <a:lstStyle/>
                    <a:p>
                      <a:pPr algn="l">
                        <a:defRPr/>
                      </a:pPr>
                      <a:r>
                        <a:rPr lang="en-US" sz="2199">
                          <a:solidFill>
                            <a:srgbClr val="000000"/>
                          </a:solidFill>
                          <a:latin typeface="Poppins Bold"/>
                        </a:rPr>
                        <a:t>ML Algorithm</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l">
                        <a:defRPr/>
                      </a:pPr>
                      <a:r>
                        <a:rPr lang="en-US" sz="2199">
                          <a:solidFill>
                            <a:srgbClr val="000000"/>
                          </a:solidFill>
                          <a:latin typeface="Poppins Bold"/>
                        </a:rPr>
                        <a:t>Accuracy</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l">
                        <a:defRPr/>
                      </a:pPr>
                      <a:r>
                        <a:rPr lang="en-US" sz="2199">
                          <a:solidFill>
                            <a:srgbClr val="000000"/>
                          </a:solidFill>
                          <a:latin typeface="Poppins Bold"/>
                        </a:rPr>
                        <a:t>F1 Score</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1528781">
                <a:tc>
                  <a:txBody>
                    <a:bodyPr/>
                    <a:lstStyle/>
                    <a:p>
                      <a:pPr algn="l">
                        <a:defRPr/>
                      </a:pPr>
                      <a:r>
                        <a:rPr lang="en-US" sz="2199">
                          <a:solidFill>
                            <a:srgbClr val="000000"/>
                          </a:solidFill>
                          <a:latin typeface="Poppins"/>
                        </a:rPr>
                        <a:t>Logistic Regression</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l">
                        <a:defRPr/>
                      </a:pPr>
                      <a:r>
                        <a:rPr lang="en-US" sz="2199">
                          <a:solidFill>
                            <a:srgbClr val="000000"/>
                          </a:solidFill>
                          <a:latin typeface="Poppins"/>
                        </a:rPr>
                        <a:t>0.89</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l">
                        <a:defRPr/>
                      </a:pPr>
                      <a:r>
                        <a:rPr lang="en-US" sz="2199">
                          <a:solidFill>
                            <a:srgbClr val="000000"/>
                          </a:solidFill>
                          <a:latin typeface="Poppins"/>
                        </a:rPr>
                        <a:t>0.81</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1087535">
                <a:tc>
                  <a:txBody>
                    <a:bodyPr/>
                    <a:lstStyle/>
                    <a:p>
                      <a:pPr algn="l">
                        <a:defRPr/>
                      </a:pPr>
                      <a:r>
                        <a:rPr lang="en-US" sz="2199">
                          <a:solidFill>
                            <a:srgbClr val="000000"/>
                          </a:solidFill>
                          <a:latin typeface="Poppins"/>
                        </a:rPr>
                        <a:t>Naive Bayes</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l">
                        <a:defRPr/>
                      </a:pPr>
                      <a:r>
                        <a:rPr lang="en-US" sz="2199">
                          <a:solidFill>
                            <a:srgbClr val="000000"/>
                          </a:solidFill>
                          <a:latin typeface="Poppins"/>
                        </a:rPr>
                        <a:t>0.88</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l">
                        <a:defRPr/>
                      </a:pPr>
                      <a:r>
                        <a:rPr lang="en-US" sz="2199">
                          <a:solidFill>
                            <a:srgbClr val="000000"/>
                          </a:solidFill>
                          <a:latin typeface="Poppins"/>
                        </a:rPr>
                        <a:t>0.81</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1081852">
                <a:tc>
                  <a:txBody>
                    <a:bodyPr/>
                    <a:lstStyle/>
                    <a:p>
                      <a:pPr algn="l">
                        <a:defRPr/>
                      </a:pPr>
                      <a:r>
                        <a:rPr lang="en-US" sz="2199">
                          <a:solidFill>
                            <a:srgbClr val="000000"/>
                          </a:solidFill>
                          <a:latin typeface="Poppins"/>
                        </a:rPr>
                        <a:t>Random Forest</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l">
                        <a:defRPr/>
                      </a:pPr>
                      <a:r>
                        <a:rPr lang="en-US" sz="2199">
                          <a:solidFill>
                            <a:srgbClr val="000000"/>
                          </a:solidFill>
                          <a:latin typeface="Poppins"/>
                        </a:rPr>
                        <a:t>0.86</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l">
                        <a:defRPr/>
                      </a:pPr>
                      <a:r>
                        <a:rPr lang="en-US" sz="2199">
                          <a:solidFill>
                            <a:srgbClr val="000000"/>
                          </a:solidFill>
                          <a:latin typeface="Poppins"/>
                        </a:rPr>
                        <a:t>0.73</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r h="1081852">
                <a:tc>
                  <a:txBody>
                    <a:bodyPr/>
                    <a:lstStyle/>
                    <a:p>
                      <a:pPr algn="l">
                        <a:defRPr/>
                      </a:pPr>
                      <a:r>
                        <a:rPr lang="en-US" sz="2199">
                          <a:solidFill>
                            <a:srgbClr val="000000"/>
                          </a:solidFill>
                          <a:latin typeface="Poppins"/>
                        </a:rPr>
                        <a:t>Gradient Boosting</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l">
                        <a:defRPr/>
                      </a:pPr>
                      <a:r>
                        <a:rPr lang="en-US" sz="2199">
                          <a:solidFill>
                            <a:srgbClr val="000000"/>
                          </a:solidFill>
                          <a:latin typeface="Poppins"/>
                        </a:rPr>
                        <a:t>0.89</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l">
                        <a:defRPr/>
                      </a:pPr>
                      <a:r>
                        <a:rPr lang="en-US" sz="2199">
                          <a:solidFill>
                            <a:srgbClr val="000000"/>
                          </a:solidFill>
                          <a:latin typeface="Poppins"/>
                        </a:rPr>
                        <a:t>0.79</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4"/>
                  </a:ext>
                </a:extLst>
              </a:tr>
              <a:tr h="1081852">
                <a:tc>
                  <a:txBody>
                    <a:bodyPr/>
                    <a:lstStyle/>
                    <a:p>
                      <a:pPr algn="l">
                        <a:defRPr/>
                      </a:pPr>
                      <a:r>
                        <a:rPr lang="en-US" sz="2199">
                          <a:solidFill>
                            <a:srgbClr val="000000"/>
                          </a:solidFill>
                          <a:latin typeface="Poppins"/>
                        </a:rPr>
                        <a:t>Support Vector Machine</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l">
                        <a:defRPr/>
                      </a:pPr>
                      <a:r>
                        <a:rPr lang="en-US" sz="2199">
                          <a:solidFill>
                            <a:srgbClr val="000000"/>
                          </a:solidFill>
                          <a:latin typeface="Poppins"/>
                        </a:rPr>
                        <a:t>0.88</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l">
                        <a:defRPr/>
                      </a:pPr>
                      <a:r>
                        <a:rPr lang="en-US" sz="2199">
                          <a:solidFill>
                            <a:srgbClr val="000000"/>
                          </a:solidFill>
                          <a:latin typeface="Poppins"/>
                        </a:rPr>
                        <a:t>0.79</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5"/>
                  </a:ext>
                </a:extLst>
              </a:tr>
            </a:tbl>
          </a:graphicData>
        </a:graphic>
      </p:graphicFrame>
      <p:sp>
        <p:nvSpPr>
          <p:cNvPr id="8" name="TextBox 8"/>
          <p:cNvSpPr txBox="1"/>
          <p:nvPr/>
        </p:nvSpPr>
        <p:spPr>
          <a:xfrm>
            <a:off x="5635558" y="1372343"/>
            <a:ext cx="7016884" cy="771525"/>
          </a:xfrm>
          <a:prstGeom prst="rect">
            <a:avLst/>
          </a:prstGeom>
        </p:spPr>
        <p:txBody>
          <a:bodyPr lIns="0" tIns="0" rIns="0" bIns="0" rtlCol="0" anchor="t">
            <a:spAutoFit/>
          </a:bodyPr>
          <a:lstStyle/>
          <a:p>
            <a:pPr marL="0" lvl="0" indent="0" algn="ctr">
              <a:lnSpc>
                <a:spcPts val="5759"/>
              </a:lnSpc>
              <a:spcBef>
                <a:spcPct val="0"/>
              </a:spcBef>
            </a:pPr>
            <a:r>
              <a:rPr lang="en-US" sz="4800">
                <a:solidFill>
                  <a:srgbClr val="050A30"/>
                </a:solidFill>
                <a:latin typeface="Poppins Medium Bold"/>
              </a:rPr>
              <a:t>Model Evaluation</a:t>
            </a:r>
          </a:p>
        </p:txBody>
      </p:sp>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421918" y="8549642"/>
            <a:ext cx="1654099" cy="1540380"/>
          </a:xfrm>
          <a:prstGeom prst="rect">
            <a:avLst/>
          </a:prstGeom>
        </p:spPr>
      </p:pic>
      <p:sp>
        <p:nvSpPr>
          <p:cNvPr id="10" name="TextBox 10"/>
          <p:cNvSpPr txBox="1"/>
          <p:nvPr/>
        </p:nvSpPr>
        <p:spPr>
          <a:xfrm>
            <a:off x="16964011" y="8797734"/>
            <a:ext cx="561989" cy="763927"/>
          </a:xfrm>
          <a:prstGeom prst="rect">
            <a:avLst/>
          </a:prstGeom>
        </p:spPr>
        <p:txBody>
          <a:bodyPr wrap="square" lIns="0" tIns="0" rIns="0" bIns="0" rtlCol="0" anchor="t">
            <a:spAutoFit/>
          </a:bodyPr>
          <a:lstStyle/>
          <a:p>
            <a:pPr algn="ctr">
              <a:lnSpc>
                <a:spcPts val="6300"/>
              </a:lnSpc>
            </a:pPr>
            <a:r>
              <a:rPr lang="en-US" sz="4400" dirty="0">
                <a:solidFill>
                  <a:srgbClr val="050A30"/>
                </a:solidFill>
                <a:latin typeface="Poppins ExtraBold"/>
              </a:rPr>
              <a:t>13</a:t>
            </a:r>
            <a:endParaRPr lang="en-US" sz="4500" dirty="0">
              <a:solidFill>
                <a:srgbClr val="050A30"/>
              </a:solidFill>
              <a:latin typeface="Poppins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TextBox 2"/>
          <p:cNvSpPr txBox="1"/>
          <p:nvPr/>
        </p:nvSpPr>
        <p:spPr>
          <a:xfrm>
            <a:off x="5379717" y="4252405"/>
            <a:ext cx="7528566" cy="1695450"/>
          </a:xfrm>
          <a:prstGeom prst="rect">
            <a:avLst/>
          </a:prstGeom>
        </p:spPr>
        <p:txBody>
          <a:bodyPr lIns="0" tIns="0" rIns="0" bIns="0" rtlCol="0" anchor="t">
            <a:spAutoFit/>
          </a:bodyPr>
          <a:lstStyle/>
          <a:p>
            <a:pPr algn="ctr">
              <a:lnSpc>
                <a:spcPts val="12698"/>
              </a:lnSpc>
              <a:spcBef>
                <a:spcPct val="0"/>
              </a:spcBef>
            </a:pPr>
            <a:r>
              <a:rPr lang="en-US" sz="10581">
                <a:solidFill>
                  <a:srgbClr val="050A30"/>
                </a:solidFill>
                <a:latin typeface="Poppins Medium Bold"/>
              </a:rPr>
              <a:t>Thank You</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296564" y="1028700"/>
            <a:ext cx="962736" cy="1010505"/>
          </a:xfrm>
          <a:prstGeom prst="rect">
            <a:avLst/>
          </a:prstGeom>
        </p:spPr>
      </p:pic>
      <p:pic>
        <p:nvPicPr>
          <p:cNvPr id="6" name="Picture 6"/>
          <p:cNvPicPr>
            <a:picLocks noChangeAspect="1"/>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466983" y="-5604565"/>
            <a:ext cx="6501663" cy="6728759"/>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216568" y="7821055"/>
            <a:ext cx="1561364" cy="854492"/>
          </a:xfrm>
          <a:prstGeom prst="rect">
            <a:avLst/>
          </a:prstGeom>
        </p:spPr>
      </p:pic>
      <p:pic>
        <p:nvPicPr>
          <p:cNvPr id="10" name="Picture 10"/>
          <p:cNvPicPr>
            <a:picLocks noChangeAspect="1"/>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100000">
            <a:off x="8368072" y="8891820"/>
            <a:ext cx="6501663" cy="6728759"/>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421918" y="8549642"/>
            <a:ext cx="1654099" cy="1540380"/>
          </a:xfrm>
          <a:prstGeom prst="rect">
            <a:avLst/>
          </a:prstGeom>
        </p:spPr>
      </p:pic>
      <p:sp>
        <p:nvSpPr>
          <p:cNvPr id="12" name="TextBox 12"/>
          <p:cNvSpPr txBox="1"/>
          <p:nvPr/>
        </p:nvSpPr>
        <p:spPr>
          <a:xfrm>
            <a:off x="16940926" y="8797734"/>
            <a:ext cx="616082" cy="819150"/>
          </a:xfrm>
          <a:prstGeom prst="rect">
            <a:avLst/>
          </a:prstGeom>
        </p:spPr>
        <p:txBody>
          <a:bodyPr lIns="0" tIns="0" rIns="0" bIns="0" rtlCol="0" anchor="t">
            <a:spAutoFit/>
          </a:bodyPr>
          <a:lstStyle/>
          <a:p>
            <a:pPr algn="ctr">
              <a:lnSpc>
                <a:spcPts val="6300"/>
              </a:lnSpc>
            </a:pPr>
            <a:r>
              <a:rPr lang="en-US" sz="4500">
                <a:solidFill>
                  <a:srgbClr val="050A30"/>
                </a:solidFill>
                <a:latin typeface="Poppins ExtraBold"/>
              </a:rPr>
              <a:t>14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261185" y="4078537"/>
            <a:ext cx="555114" cy="55511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01742" y="4028825"/>
            <a:ext cx="555114" cy="55511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04665" y="2578212"/>
            <a:ext cx="6454635" cy="6680088"/>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3" name="Picture 13"/>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055483" y="2695853"/>
            <a:ext cx="850914" cy="850914"/>
          </a:xfrm>
          <a:prstGeom prst="rect">
            <a:avLst/>
          </a:prstGeom>
        </p:spPr>
      </p:pic>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421918" y="8549642"/>
            <a:ext cx="1654099" cy="1540380"/>
          </a:xfrm>
          <a:prstGeom prst="rect">
            <a:avLst/>
          </a:prstGeom>
        </p:spPr>
      </p:pic>
      <p:pic>
        <p:nvPicPr>
          <p:cNvPr id="15" name="Picture 15"/>
          <p:cNvPicPr>
            <a:picLocks noChangeAspect="1"/>
          </p:cNvPicPr>
          <p:nvPr/>
        </p:nvPicPr>
        <p:blipFill>
          <a:blip r:embed="rId16"/>
          <a:srcRect/>
          <a:stretch>
            <a:fillRect/>
          </a:stretch>
        </p:blipFill>
        <p:spPr>
          <a:xfrm>
            <a:off x="12304040" y="3597724"/>
            <a:ext cx="2946391" cy="4951918"/>
          </a:xfrm>
          <a:prstGeom prst="rect">
            <a:avLst/>
          </a:prstGeom>
        </p:spPr>
      </p:pic>
      <p:sp>
        <p:nvSpPr>
          <p:cNvPr id="16" name="TextBox 16"/>
          <p:cNvSpPr txBox="1"/>
          <p:nvPr/>
        </p:nvSpPr>
        <p:spPr>
          <a:xfrm>
            <a:off x="4510765" y="1395453"/>
            <a:ext cx="9266471"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Problem Statement</a:t>
            </a:r>
          </a:p>
        </p:txBody>
      </p:sp>
      <p:sp>
        <p:nvSpPr>
          <p:cNvPr id="17" name="TextBox 17"/>
          <p:cNvSpPr txBox="1"/>
          <p:nvPr/>
        </p:nvSpPr>
        <p:spPr>
          <a:xfrm>
            <a:off x="1990587" y="4000250"/>
            <a:ext cx="8513589" cy="3381375"/>
          </a:xfrm>
          <a:prstGeom prst="rect">
            <a:avLst/>
          </a:prstGeom>
        </p:spPr>
        <p:txBody>
          <a:bodyPr lIns="0" tIns="0" rIns="0" bIns="0" rtlCol="0" anchor="t">
            <a:spAutoFit/>
          </a:bodyPr>
          <a:lstStyle/>
          <a:p>
            <a:pPr marL="0" lvl="0" indent="0">
              <a:lnSpc>
                <a:spcPts val="3359"/>
              </a:lnSpc>
              <a:spcBef>
                <a:spcPct val="0"/>
              </a:spcBef>
            </a:pPr>
            <a:r>
              <a:rPr lang="en-US" sz="2799">
                <a:solidFill>
                  <a:srgbClr val="050A30"/>
                </a:solidFill>
                <a:latin typeface="Poppins"/>
              </a:rPr>
              <a:t>Sentiment analysis is contextual mining of text which identifies and extracts subjective information in source material and helping a business to understand the social sentiment of their brand, product or service while monitoring online conversations. Brands can use this data to measure the success of their products in an objective manner.</a:t>
            </a:r>
          </a:p>
        </p:txBody>
      </p:sp>
      <p:sp>
        <p:nvSpPr>
          <p:cNvPr id="18" name="TextBox 18"/>
          <p:cNvSpPr txBox="1"/>
          <p:nvPr/>
        </p:nvSpPr>
        <p:spPr>
          <a:xfrm>
            <a:off x="16898593" y="8797734"/>
            <a:ext cx="700749"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6185755" y="1442992"/>
            <a:ext cx="5639723" cy="835202"/>
            <a:chOff x="0" y="0"/>
            <a:chExt cx="2160983" cy="320026"/>
          </a:xfrm>
        </p:grpSpPr>
        <p:sp>
          <p:nvSpPr>
            <p:cNvPr id="3" name="Freeform 3"/>
            <p:cNvSpPr/>
            <p:nvPr/>
          </p:nvSpPr>
          <p:spPr>
            <a:xfrm>
              <a:off x="0" y="0"/>
              <a:ext cx="2160983" cy="320026"/>
            </a:xfrm>
            <a:custGeom>
              <a:avLst/>
              <a:gdLst/>
              <a:ahLst/>
              <a:cxnLst/>
              <a:rect l="l" t="t" r="r" b="b"/>
              <a:pathLst>
                <a:path w="2160983" h="320026">
                  <a:moveTo>
                    <a:pt x="41182" y="0"/>
                  </a:moveTo>
                  <a:lnTo>
                    <a:pt x="2119800" y="0"/>
                  </a:lnTo>
                  <a:cubicBezTo>
                    <a:pt x="2142545" y="0"/>
                    <a:pt x="2160983" y="18438"/>
                    <a:pt x="2160983" y="41182"/>
                  </a:cubicBezTo>
                  <a:lnTo>
                    <a:pt x="2160983" y="278843"/>
                  </a:lnTo>
                  <a:cubicBezTo>
                    <a:pt x="2160983" y="301588"/>
                    <a:pt x="2142545" y="320026"/>
                    <a:pt x="2119800" y="320026"/>
                  </a:cubicBezTo>
                  <a:lnTo>
                    <a:pt x="41182" y="320026"/>
                  </a:lnTo>
                  <a:cubicBezTo>
                    <a:pt x="18438" y="320026"/>
                    <a:pt x="0" y="301588"/>
                    <a:pt x="0" y="278843"/>
                  </a:cubicBezTo>
                  <a:lnTo>
                    <a:pt x="0" y="41182"/>
                  </a:lnTo>
                  <a:cubicBezTo>
                    <a:pt x="0" y="18438"/>
                    <a:pt x="18438" y="0"/>
                    <a:pt x="41182" y="0"/>
                  </a:cubicBez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9" name="Picture 9"/>
          <p:cNvPicPr>
            <a:picLocks noChangeAspect="1"/>
          </p:cNvPicPr>
          <p:nvPr/>
        </p:nvPicPr>
        <p:blipFill>
          <a:blip r:embed="rId10"/>
          <a:srcRect/>
          <a:stretch>
            <a:fillRect/>
          </a:stretch>
        </p:blipFill>
        <p:spPr>
          <a:xfrm>
            <a:off x="3357562" y="3015738"/>
            <a:ext cx="11915130" cy="5017515"/>
          </a:xfrm>
          <a:prstGeom prst="rect">
            <a:avLst/>
          </a:prstGeom>
        </p:spPr>
      </p:pic>
      <p:sp>
        <p:nvSpPr>
          <p:cNvPr id="10" name="TextBox 10"/>
          <p:cNvSpPr txBox="1"/>
          <p:nvPr/>
        </p:nvSpPr>
        <p:spPr>
          <a:xfrm>
            <a:off x="5281645" y="1437639"/>
            <a:ext cx="7447944"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Initial Dataset</a:t>
            </a:r>
          </a:p>
        </p:txBody>
      </p:sp>
      <p:sp>
        <p:nvSpPr>
          <p:cNvPr id="11" name="TextBox 11"/>
          <p:cNvSpPr txBox="1"/>
          <p:nvPr/>
        </p:nvSpPr>
        <p:spPr>
          <a:xfrm>
            <a:off x="2870263" y="8742222"/>
            <a:ext cx="8603015" cy="866775"/>
          </a:xfrm>
          <a:prstGeom prst="rect">
            <a:avLst/>
          </a:prstGeom>
        </p:spPr>
        <p:txBody>
          <a:bodyPr lIns="0" tIns="0" rIns="0" bIns="0" rtlCol="0" anchor="t">
            <a:spAutoFit/>
          </a:bodyPr>
          <a:lstStyle/>
          <a:p>
            <a:pPr>
              <a:lnSpc>
                <a:spcPts val="3359"/>
              </a:lnSpc>
            </a:pPr>
            <a:r>
              <a:rPr lang="en-US" sz="2799">
                <a:solidFill>
                  <a:srgbClr val="050A30"/>
                </a:solidFill>
                <a:latin typeface="Poppins"/>
              </a:rPr>
              <a:t>There are 7920 different tweets in the dataset.</a:t>
            </a:r>
          </a:p>
          <a:p>
            <a:pPr marL="0" lvl="0" indent="0" algn="l">
              <a:lnSpc>
                <a:spcPts val="3359"/>
              </a:lnSpc>
              <a:spcBef>
                <a:spcPct val="0"/>
              </a:spcBef>
            </a:pPr>
            <a:endParaRPr lang="en-US" sz="2799">
              <a:solidFill>
                <a:srgbClr val="050A30"/>
              </a:solidFill>
              <a:latin typeface="Poppins"/>
            </a:endParaRPr>
          </a:p>
        </p:txBody>
      </p:sp>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421918" y="8549642"/>
            <a:ext cx="1654099" cy="1540380"/>
          </a:xfrm>
          <a:prstGeom prst="rect">
            <a:avLst/>
          </a:prstGeom>
        </p:spPr>
      </p:pic>
      <p:sp>
        <p:nvSpPr>
          <p:cNvPr id="13" name="TextBox 13"/>
          <p:cNvSpPr txBox="1"/>
          <p:nvPr/>
        </p:nvSpPr>
        <p:spPr>
          <a:xfrm>
            <a:off x="16886885" y="8797734"/>
            <a:ext cx="724165"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390846" y="8201061"/>
            <a:ext cx="850914" cy="850914"/>
          </a:xfrm>
          <a:prstGeom prst="rect">
            <a:avLst/>
          </a:prstGeom>
        </p:spPr>
      </p:pic>
      <p:grpSp>
        <p:nvGrpSpPr>
          <p:cNvPr id="7" name="Group 7"/>
          <p:cNvGrpSpPr/>
          <p:nvPr/>
        </p:nvGrpSpPr>
        <p:grpSpPr>
          <a:xfrm>
            <a:off x="2630872" y="3163154"/>
            <a:ext cx="458308" cy="458308"/>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581795" y="3122111"/>
            <a:ext cx="458308" cy="458308"/>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630872" y="4074288"/>
            <a:ext cx="458308" cy="458308"/>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581795" y="4033245"/>
            <a:ext cx="458308" cy="458308"/>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581795" y="4983214"/>
            <a:ext cx="458308" cy="458308"/>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2532718" y="4942171"/>
            <a:ext cx="458308" cy="458308"/>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581795" y="5894347"/>
            <a:ext cx="458308" cy="458308"/>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2532718" y="5853304"/>
            <a:ext cx="458308" cy="458308"/>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2581795" y="6831620"/>
            <a:ext cx="458308" cy="458308"/>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2532718" y="6790577"/>
            <a:ext cx="458308" cy="458308"/>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2581795" y="7742753"/>
            <a:ext cx="458308" cy="458308"/>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9" name="TextBox 3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2532718" y="7701710"/>
            <a:ext cx="458308" cy="458308"/>
            <a:chOff x="0" y="0"/>
            <a:chExt cx="812800" cy="812800"/>
          </a:xfrm>
        </p:grpSpPr>
        <p:sp>
          <p:nvSpPr>
            <p:cNvPr id="41" name="Freeform 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2" name="TextBox 4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43" name="Picture 4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421918" y="8549642"/>
            <a:ext cx="1654099" cy="1540380"/>
          </a:xfrm>
          <a:prstGeom prst="rect">
            <a:avLst/>
          </a:prstGeom>
        </p:spPr>
      </p:pic>
      <p:pic>
        <p:nvPicPr>
          <p:cNvPr id="44" name="Picture 44"/>
          <p:cNvPicPr>
            <a:picLocks noChangeAspect="1"/>
          </p:cNvPicPr>
          <p:nvPr/>
        </p:nvPicPr>
        <p:blipFill>
          <a:blip r:embed="rId14"/>
          <a:srcRect/>
          <a:stretch>
            <a:fillRect/>
          </a:stretch>
        </p:blipFill>
        <p:spPr>
          <a:xfrm>
            <a:off x="9506949" y="2805731"/>
            <a:ext cx="6484198" cy="6095146"/>
          </a:xfrm>
          <a:prstGeom prst="rect">
            <a:avLst/>
          </a:prstGeom>
        </p:spPr>
      </p:pic>
      <p:sp>
        <p:nvSpPr>
          <p:cNvPr id="45" name="TextBox 45"/>
          <p:cNvSpPr txBox="1"/>
          <p:nvPr/>
        </p:nvSpPr>
        <p:spPr>
          <a:xfrm>
            <a:off x="5162246" y="1509767"/>
            <a:ext cx="8689405"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Preprocess the Dataset</a:t>
            </a:r>
          </a:p>
        </p:txBody>
      </p:sp>
      <p:sp>
        <p:nvSpPr>
          <p:cNvPr id="46" name="TextBox 46"/>
          <p:cNvSpPr txBox="1"/>
          <p:nvPr/>
        </p:nvSpPr>
        <p:spPr>
          <a:xfrm>
            <a:off x="3342603" y="3100288"/>
            <a:ext cx="6517100" cy="5524500"/>
          </a:xfrm>
          <a:prstGeom prst="rect">
            <a:avLst/>
          </a:prstGeom>
        </p:spPr>
        <p:txBody>
          <a:bodyPr lIns="0" tIns="0" rIns="0" bIns="0" rtlCol="0" anchor="t">
            <a:spAutoFit/>
          </a:bodyPr>
          <a:lstStyle/>
          <a:p>
            <a:pPr>
              <a:lnSpc>
                <a:spcPts val="3612"/>
              </a:lnSpc>
            </a:pPr>
            <a:r>
              <a:rPr lang="en-US" sz="3010">
                <a:solidFill>
                  <a:srgbClr val="050A30"/>
                </a:solidFill>
                <a:latin typeface="Poppins"/>
              </a:rPr>
              <a:t>Convert uppercase to lowercase</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Remove links</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Remove punctuation marks</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Remove numbers</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Remove stopwords</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Lemmatization</a:t>
            </a:r>
          </a:p>
          <a:p>
            <a:pPr marL="0" lvl="0" indent="0" algn="l">
              <a:lnSpc>
                <a:spcPts val="3612"/>
              </a:lnSpc>
              <a:spcBef>
                <a:spcPct val="0"/>
              </a:spcBef>
            </a:pPr>
            <a:endParaRPr lang="en-US" sz="3010">
              <a:solidFill>
                <a:srgbClr val="050A30"/>
              </a:solidFill>
              <a:latin typeface="Poppins"/>
            </a:endParaRPr>
          </a:p>
        </p:txBody>
      </p:sp>
      <p:sp>
        <p:nvSpPr>
          <p:cNvPr id="47" name="TextBox 47"/>
          <p:cNvSpPr txBox="1"/>
          <p:nvPr/>
        </p:nvSpPr>
        <p:spPr>
          <a:xfrm>
            <a:off x="16863734" y="8797734"/>
            <a:ext cx="770467"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5697429" y="1442992"/>
            <a:ext cx="6651256" cy="835202"/>
            <a:chOff x="0" y="0"/>
            <a:chExt cx="2548574" cy="320026"/>
          </a:xfrm>
        </p:grpSpPr>
        <p:sp>
          <p:nvSpPr>
            <p:cNvPr id="3" name="Freeform 3"/>
            <p:cNvSpPr/>
            <p:nvPr/>
          </p:nvSpPr>
          <p:spPr>
            <a:xfrm>
              <a:off x="0" y="0"/>
              <a:ext cx="2548574" cy="320026"/>
            </a:xfrm>
            <a:custGeom>
              <a:avLst/>
              <a:gdLst/>
              <a:ahLst/>
              <a:cxnLst/>
              <a:rect l="l" t="t" r="r" b="b"/>
              <a:pathLst>
                <a:path w="2548574" h="320026">
                  <a:moveTo>
                    <a:pt x="34919" y="0"/>
                  </a:moveTo>
                  <a:lnTo>
                    <a:pt x="2513654" y="0"/>
                  </a:lnTo>
                  <a:cubicBezTo>
                    <a:pt x="2522915" y="0"/>
                    <a:pt x="2531797" y="3679"/>
                    <a:pt x="2538346" y="10228"/>
                  </a:cubicBezTo>
                  <a:cubicBezTo>
                    <a:pt x="2544894" y="16776"/>
                    <a:pt x="2548574" y="25658"/>
                    <a:pt x="2548574" y="34919"/>
                  </a:cubicBezTo>
                  <a:lnTo>
                    <a:pt x="2548574" y="285107"/>
                  </a:lnTo>
                  <a:cubicBezTo>
                    <a:pt x="2548574" y="304392"/>
                    <a:pt x="2532940" y="320026"/>
                    <a:pt x="2513654" y="320026"/>
                  </a:cubicBezTo>
                  <a:lnTo>
                    <a:pt x="34919" y="320026"/>
                  </a:lnTo>
                  <a:cubicBezTo>
                    <a:pt x="25658" y="320026"/>
                    <a:pt x="16776" y="316347"/>
                    <a:pt x="10228" y="309798"/>
                  </a:cubicBezTo>
                  <a:cubicBezTo>
                    <a:pt x="3679" y="303250"/>
                    <a:pt x="0" y="294368"/>
                    <a:pt x="0" y="285107"/>
                  </a:cubicBezTo>
                  <a:lnTo>
                    <a:pt x="0" y="34919"/>
                  </a:lnTo>
                  <a:cubicBezTo>
                    <a:pt x="0" y="15634"/>
                    <a:pt x="15634" y="0"/>
                    <a:pt x="34919" y="0"/>
                  </a:cubicBezTo>
                  <a:close/>
                </a:path>
              </a:pathLst>
            </a:custGeom>
            <a:solidFill>
              <a:srgbClr val="5CB6F9"/>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4480"/>
                </a:lnSpc>
                <a:spcBef>
                  <a:spcPct val="0"/>
                </a:spcBef>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9" name="Picture 9"/>
          <p:cNvPicPr>
            <a:picLocks noChangeAspect="1"/>
          </p:cNvPicPr>
          <p:nvPr/>
        </p:nvPicPr>
        <p:blipFill>
          <a:blip r:embed="rId10"/>
          <a:srcRect/>
          <a:stretch>
            <a:fillRect/>
          </a:stretch>
        </p:blipFill>
        <p:spPr>
          <a:xfrm>
            <a:off x="3357562" y="3001760"/>
            <a:ext cx="11943666" cy="5045471"/>
          </a:xfrm>
          <a:prstGeom prst="rect">
            <a:avLst/>
          </a:prstGeom>
        </p:spPr>
      </p:pic>
      <p:sp>
        <p:nvSpPr>
          <p:cNvPr id="10" name="TextBox 10"/>
          <p:cNvSpPr txBox="1"/>
          <p:nvPr/>
        </p:nvSpPr>
        <p:spPr>
          <a:xfrm>
            <a:off x="5299085" y="1372343"/>
            <a:ext cx="7447944"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After Preprocessing</a:t>
            </a:r>
          </a:p>
        </p:txBody>
      </p:sp>
      <p:sp>
        <p:nvSpPr>
          <p:cNvPr id="11" name="TextBox 11"/>
          <p:cNvSpPr txBox="1"/>
          <p:nvPr/>
        </p:nvSpPr>
        <p:spPr>
          <a:xfrm>
            <a:off x="2870263" y="8742222"/>
            <a:ext cx="8603015" cy="866775"/>
          </a:xfrm>
          <a:prstGeom prst="rect">
            <a:avLst/>
          </a:prstGeom>
        </p:spPr>
        <p:txBody>
          <a:bodyPr lIns="0" tIns="0" rIns="0" bIns="0" rtlCol="0" anchor="t">
            <a:spAutoFit/>
          </a:bodyPr>
          <a:lstStyle/>
          <a:p>
            <a:pPr>
              <a:lnSpc>
                <a:spcPts val="3359"/>
              </a:lnSpc>
            </a:pPr>
            <a:r>
              <a:rPr lang="en-US" sz="2799">
                <a:solidFill>
                  <a:srgbClr val="050A30"/>
                </a:solidFill>
                <a:latin typeface="Poppins"/>
              </a:rPr>
              <a:t>There are 7920 different tweets in the dataset.</a:t>
            </a:r>
          </a:p>
          <a:p>
            <a:pPr marL="0" lvl="0" indent="0" algn="l">
              <a:lnSpc>
                <a:spcPts val="3359"/>
              </a:lnSpc>
              <a:spcBef>
                <a:spcPct val="0"/>
              </a:spcBef>
            </a:pPr>
            <a:endParaRPr lang="en-US" sz="2799">
              <a:solidFill>
                <a:srgbClr val="050A30"/>
              </a:solidFill>
              <a:latin typeface="Poppins"/>
            </a:endParaRPr>
          </a:p>
        </p:txBody>
      </p:sp>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421918" y="8549642"/>
            <a:ext cx="1654099" cy="1540380"/>
          </a:xfrm>
          <a:prstGeom prst="rect">
            <a:avLst/>
          </a:prstGeom>
        </p:spPr>
      </p:pic>
      <p:sp>
        <p:nvSpPr>
          <p:cNvPr id="13" name="TextBox 13"/>
          <p:cNvSpPr txBox="1"/>
          <p:nvPr/>
        </p:nvSpPr>
        <p:spPr>
          <a:xfrm>
            <a:off x="16874053" y="8797734"/>
            <a:ext cx="749829"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CB6F9"/>
        </a:solidFill>
        <a:effectLst/>
      </p:bgPr>
    </p:bg>
    <p:spTree>
      <p:nvGrpSpPr>
        <p:cNvPr id="1" name=""/>
        <p:cNvGrpSpPr/>
        <p:nvPr/>
      </p:nvGrpSpPr>
      <p:grpSpPr>
        <a:xfrm>
          <a:off x="0" y="0"/>
          <a:ext cx="0" cy="0"/>
          <a:chOff x="0" y="0"/>
          <a:chExt cx="0" cy="0"/>
        </a:xfrm>
      </p:grpSpPr>
      <p:grpSp>
        <p:nvGrpSpPr>
          <p:cNvPr id="2" name="Group 2"/>
          <p:cNvGrpSpPr/>
          <p:nvPr/>
        </p:nvGrpSpPr>
        <p:grpSpPr>
          <a:xfrm>
            <a:off x="6105367" y="0"/>
            <a:ext cx="13433247" cy="10467358"/>
            <a:chOff x="0" y="0"/>
            <a:chExt cx="17910996" cy="1395647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3515288" y="3515288"/>
              <a:ext cx="13956477" cy="6925902"/>
            </a:xfrm>
            <a:prstGeom prst="rect">
              <a:avLst/>
            </a:prstGeom>
          </p:spPr>
        </p:pic>
        <p:grpSp>
          <p:nvGrpSpPr>
            <p:cNvPr id="4" name="Group 4"/>
            <p:cNvGrpSpPr/>
            <p:nvPr/>
          </p:nvGrpSpPr>
          <p:grpSpPr>
            <a:xfrm>
              <a:off x="5884628" y="223030"/>
              <a:ext cx="12026368" cy="13733447"/>
              <a:chOff x="0" y="0"/>
              <a:chExt cx="2375579" cy="2712780"/>
            </a:xfrm>
          </p:grpSpPr>
          <p:sp>
            <p:nvSpPr>
              <p:cNvPr id="5" name="Freeform 5"/>
              <p:cNvSpPr/>
              <p:nvPr/>
            </p:nvSpPr>
            <p:spPr>
              <a:xfrm>
                <a:off x="0" y="0"/>
                <a:ext cx="2375579" cy="2712780"/>
              </a:xfrm>
              <a:custGeom>
                <a:avLst/>
                <a:gdLst/>
                <a:ahLst/>
                <a:cxnLst/>
                <a:rect l="l" t="t" r="r" b="b"/>
                <a:pathLst>
                  <a:path w="2375579" h="2712780">
                    <a:moveTo>
                      <a:pt x="0" y="0"/>
                    </a:moveTo>
                    <a:lnTo>
                      <a:pt x="2375579" y="0"/>
                    </a:lnTo>
                    <a:lnTo>
                      <a:pt x="2375579" y="2712780"/>
                    </a:lnTo>
                    <a:lnTo>
                      <a:pt x="0" y="2712780"/>
                    </a:lnTo>
                    <a:close/>
                  </a:path>
                </a:pathLst>
              </a:custGeom>
              <a:solidFill>
                <a:srgbClr val="F4F6FC"/>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sp>
        <p:nvSpPr>
          <p:cNvPr id="7" name="TextBox 7"/>
          <p:cNvSpPr txBox="1"/>
          <p:nvPr/>
        </p:nvSpPr>
        <p:spPr>
          <a:xfrm>
            <a:off x="2008421" y="1563231"/>
            <a:ext cx="7478303" cy="771525"/>
          </a:xfrm>
          <a:prstGeom prst="rect">
            <a:avLst/>
          </a:prstGeom>
        </p:spPr>
        <p:txBody>
          <a:bodyPr lIns="0" tIns="0" rIns="0" bIns="0" rtlCol="0" anchor="t">
            <a:spAutoFit/>
          </a:bodyPr>
          <a:lstStyle/>
          <a:p>
            <a:pPr algn="ctr">
              <a:lnSpc>
                <a:spcPts val="5759"/>
              </a:lnSpc>
              <a:spcBef>
                <a:spcPct val="0"/>
              </a:spcBef>
            </a:pPr>
            <a:r>
              <a:rPr lang="en-US" sz="4800">
                <a:solidFill>
                  <a:srgbClr val="F4F6FC"/>
                </a:solidFill>
                <a:latin typeface="Poppins Medium Bold"/>
              </a:rPr>
              <a:t>Building a Vocabulary</a:t>
            </a:r>
          </a:p>
        </p:txBody>
      </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595115" y="2453946"/>
            <a:ext cx="850914" cy="850914"/>
          </a:xfrm>
          <a:prstGeom prst="rect">
            <a:avLst/>
          </a:prstGeom>
        </p:spPr>
      </p:pic>
      <p:pic>
        <p:nvPicPr>
          <p:cNvPr id="11" name="Picture 11"/>
          <p:cNvPicPr>
            <a:picLocks noChangeAspect="1"/>
          </p:cNvPicPr>
          <p:nvPr/>
        </p:nvPicPr>
        <p:blipFill>
          <a:blip r:embed="rId10"/>
          <a:srcRect/>
          <a:stretch>
            <a:fillRect/>
          </a:stretch>
        </p:blipFill>
        <p:spPr>
          <a:xfrm>
            <a:off x="11993935" y="632155"/>
            <a:ext cx="4579699" cy="9022690"/>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421918" y="8549642"/>
            <a:ext cx="1654099" cy="1540380"/>
          </a:xfrm>
          <a:prstGeom prst="rect">
            <a:avLst/>
          </a:prstGeom>
        </p:spPr>
      </p:pic>
      <p:pic>
        <p:nvPicPr>
          <p:cNvPr id="13" name="Picture 1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296564" y="1028700"/>
            <a:ext cx="962736" cy="1010505"/>
          </a:xfrm>
          <a:prstGeom prst="rect">
            <a:avLst/>
          </a:prstGeom>
        </p:spPr>
      </p:pic>
      <p:sp>
        <p:nvSpPr>
          <p:cNvPr id="14" name="TextBox 14"/>
          <p:cNvSpPr txBox="1"/>
          <p:nvPr/>
        </p:nvSpPr>
        <p:spPr>
          <a:xfrm>
            <a:off x="1028700" y="3528704"/>
            <a:ext cx="7426479" cy="1704975"/>
          </a:xfrm>
          <a:prstGeom prst="rect">
            <a:avLst/>
          </a:prstGeom>
        </p:spPr>
        <p:txBody>
          <a:bodyPr lIns="0" tIns="0" rIns="0" bIns="0" rtlCol="0" anchor="t">
            <a:spAutoFit/>
          </a:bodyPr>
          <a:lstStyle/>
          <a:p>
            <a:pPr>
              <a:lnSpc>
                <a:spcPts val="3359"/>
              </a:lnSpc>
            </a:pPr>
            <a:r>
              <a:rPr lang="en-US" sz="2799">
                <a:solidFill>
                  <a:srgbClr val="F4F6FC"/>
                </a:solidFill>
                <a:latin typeface="Poppins"/>
              </a:rPr>
              <a:t>I love Python programming language</a:t>
            </a:r>
          </a:p>
          <a:p>
            <a:pPr>
              <a:lnSpc>
                <a:spcPts val="3359"/>
              </a:lnSpc>
            </a:pPr>
            <a:r>
              <a:rPr lang="en-US" sz="2799">
                <a:solidFill>
                  <a:srgbClr val="F4F6FC"/>
                </a:solidFill>
                <a:latin typeface="Poppins"/>
              </a:rPr>
              <a:t>Python is a popular programming language</a:t>
            </a:r>
          </a:p>
          <a:p>
            <a:pPr marL="0" lvl="0" indent="0">
              <a:lnSpc>
                <a:spcPts val="3359"/>
              </a:lnSpc>
              <a:spcBef>
                <a:spcPct val="0"/>
              </a:spcBef>
            </a:pPr>
            <a:endParaRPr lang="en-US" sz="2799">
              <a:solidFill>
                <a:srgbClr val="F4F6FC"/>
              </a:solidFill>
              <a:latin typeface="Poppins"/>
            </a:endParaRPr>
          </a:p>
        </p:txBody>
      </p:sp>
      <p:sp>
        <p:nvSpPr>
          <p:cNvPr id="15" name="TextBox 15"/>
          <p:cNvSpPr txBox="1"/>
          <p:nvPr/>
        </p:nvSpPr>
        <p:spPr>
          <a:xfrm>
            <a:off x="1028700" y="5692919"/>
            <a:ext cx="10093185" cy="1190625"/>
          </a:xfrm>
          <a:prstGeom prst="rect">
            <a:avLst/>
          </a:prstGeom>
        </p:spPr>
        <p:txBody>
          <a:bodyPr lIns="0" tIns="0" rIns="0" bIns="0" rtlCol="0" anchor="t">
            <a:spAutoFit/>
          </a:bodyPr>
          <a:lstStyle/>
          <a:p>
            <a:pPr>
              <a:lnSpc>
                <a:spcPts val="3120"/>
              </a:lnSpc>
            </a:pPr>
            <a:r>
              <a:rPr lang="en-US" sz="2600">
                <a:solidFill>
                  <a:srgbClr val="F4F6FC"/>
                </a:solidFill>
                <a:latin typeface="Poppins"/>
              </a:rPr>
              <a:t>Vocabulary =</a:t>
            </a:r>
          </a:p>
          <a:p>
            <a:pPr>
              <a:lnSpc>
                <a:spcPts val="3120"/>
              </a:lnSpc>
            </a:pPr>
            <a:r>
              <a:rPr lang="en-US" sz="2600">
                <a:solidFill>
                  <a:srgbClr val="F4F6FC"/>
                </a:solidFill>
                <a:latin typeface="Poppins"/>
              </a:rPr>
              <a:t> [ I, love, Python, programming, language, is, a popular ]</a:t>
            </a:r>
          </a:p>
          <a:p>
            <a:pPr marL="0" lvl="0" indent="0">
              <a:lnSpc>
                <a:spcPts val="3120"/>
              </a:lnSpc>
              <a:spcBef>
                <a:spcPct val="0"/>
              </a:spcBef>
            </a:pPr>
            <a:endParaRPr lang="en-US" sz="2600">
              <a:solidFill>
                <a:srgbClr val="F4F6FC"/>
              </a:solidFill>
              <a:latin typeface="Poppins"/>
            </a:endParaRPr>
          </a:p>
        </p:txBody>
      </p:sp>
      <p:sp>
        <p:nvSpPr>
          <p:cNvPr id="16" name="TextBox 16"/>
          <p:cNvSpPr txBox="1"/>
          <p:nvPr/>
        </p:nvSpPr>
        <p:spPr>
          <a:xfrm>
            <a:off x="16879741" y="8797734"/>
            <a:ext cx="738452"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21918" y="8549642"/>
            <a:ext cx="1654099" cy="1540380"/>
          </a:xfrm>
          <a:prstGeom prst="rect">
            <a:avLst/>
          </a:prstGeom>
        </p:spPr>
      </p:pic>
      <p:pic>
        <p:nvPicPr>
          <p:cNvPr id="6" name="Picture 6"/>
          <p:cNvPicPr>
            <a:picLocks noChangeAspect="1"/>
          </p:cNvPicPr>
          <p:nvPr/>
        </p:nvPicPr>
        <p:blipFill>
          <a:blip r:embed="rId10"/>
          <a:srcRect/>
          <a:stretch>
            <a:fillRect/>
          </a:stretch>
        </p:blipFill>
        <p:spPr>
          <a:xfrm>
            <a:off x="2216866" y="3204318"/>
            <a:ext cx="8128982" cy="5895860"/>
          </a:xfrm>
          <a:prstGeom prst="rect">
            <a:avLst/>
          </a:prstGeom>
        </p:spPr>
      </p:pic>
      <p:pic>
        <p:nvPicPr>
          <p:cNvPr id="7" name="Picture 7"/>
          <p:cNvPicPr>
            <a:picLocks noChangeAspect="1"/>
          </p:cNvPicPr>
          <p:nvPr/>
        </p:nvPicPr>
        <p:blipFill>
          <a:blip r:embed="rId11"/>
          <a:srcRect/>
          <a:stretch>
            <a:fillRect/>
          </a:stretch>
        </p:blipFill>
        <p:spPr>
          <a:xfrm>
            <a:off x="11649700" y="390163"/>
            <a:ext cx="4772218" cy="9402687"/>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670958" y="1028700"/>
            <a:ext cx="1588342" cy="1667153"/>
          </a:xfrm>
          <a:prstGeom prst="rect">
            <a:avLst/>
          </a:prstGeom>
        </p:spPr>
      </p:pic>
      <p:sp>
        <p:nvSpPr>
          <p:cNvPr id="9" name="TextBox 9"/>
          <p:cNvSpPr txBox="1"/>
          <p:nvPr/>
        </p:nvSpPr>
        <p:spPr>
          <a:xfrm>
            <a:off x="16911756" y="8797734"/>
            <a:ext cx="674423" cy="763927"/>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07</a:t>
            </a:r>
            <a:endParaRPr lang="en-US" sz="4500" dirty="0">
              <a:solidFill>
                <a:srgbClr val="050A30"/>
              </a:solidFill>
              <a:latin typeface="Poppins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21918" y="8549642"/>
            <a:ext cx="1654099" cy="1540380"/>
          </a:xfrm>
          <a:prstGeom prst="rect">
            <a:avLst/>
          </a:prstGeom>
        </p:spPr>
      </p:pic>
      <p:pic>
        <p:nvPicPr>
          <p:cNvPr id="6" name="Picture 6"/>
          <p:cNvPicPr>
            <a:picLocks noChangeAspect="1"/>
          </p:cNvPicPr>
          <p:nvPr/>
        </p:nvPicPr>
        <p:blipFill>
          <a:blip r:embed="rId10"/>
          <a:srcRect/>
          <a:stretch>
            <a:fillRect/>
          </a:stretch>
        </p:blipFill>
        <p:spPr>
          <a:xfrm>
            <a:off x="1200610" y="2943161"/>
            <a:ext cx="8675974" cy="5827635"/>
          </a:xfrm>
          <a:prstGeom prst="rect">
            <a:avLst/>
          </a:prstGeom>
        </p:spPr>
      </p:pic>
      <p:pic>
        <p:nvPicPr>
          <p:cNvPr id="7" name="Picture 7"/>
          <p:cNvPicPr>
            <a:picLocks noChangeAspect="1"/>
          </p:cNvPicPr>
          <p:nvPr/>
        </p:nvPicPr>
        <p:blipFill>
          <a:blip r:embed="rId11"/>
          <a:srcRect/>
          <a:stretch>
            <a:fillRect/>
          </a:stretch>
        </p:blipFill>
        <p:spPr>
          <a:xfrm>
            <a:off x="11549301" y="387192"/>
            <a:ext cx="4557375" cy="9512615"/>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670958" y="1028700"/>
            <a:ext cx="1588342" cy="1667153"/>
          </a:xfrm>
          <a:prstGeom prst="rect">
            <a:avLst/>
          </a:prstGeom>
        </p:spPr>
      </p:pic>
      <p:pic>
        <p:nvPicPr>
          <p:cNvPr id="9" name="Picture 9"/>
          <p:cNvPicPr>
            <a:picLocks noChangeAspect="1"/>
          </p:cNvPicPr>
          <p:nvPr/>
        </p:nvPicPr>
        <p:blipFill>
          <a:blip r:embed="rId14"/>
          <a:srcRect/>
          <a:stretch>
            <a:fillRect/>
          </a:stretch>
        </p:blipFill>
        <p:spPr>
          <a:xfrm>
            <a:off x="1067773" y="1949445"/>
            <a:ext cx="10336704" cy="512261"/>
          </a:xfrm>
          <a:prstGeom prst="rect">
            <a:avLst/>
          </a:prstGeom>
        </p:spPr>
      </p:pic>
      <p:sp>
        <p:nvSpPr>
          <p:cNvPr id="10" name="TextBox 10"/>
          <p:cNvSpPr txBox="1"/>
          <p:nvPr/>
        </p:nvSpPr>
        <p:spPr>
          <a:xfrm>
            <a:off x="16874582" y="8797734"/>
            <a:ext cx="748771"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455068" y="120636"/>
            <a:ext cx="850914" cy="850914"/>
          </a:xfrm>
          <a:prstGeom prst="rect">
            <a:avLst/>
          </a:prstGeom>
        </p:spPr>
      </p:pic>
      <p:pic>
        <p:nvPicPr>
          <p:cNvPr id="7" name="Picture 7"/>
          <p:cNvPicPr>
            <a:picLocks noChangeAspect="1"/>
          </p:cNvPicPr>
          <p:nvPr/>
        </p:nvPicPr>
        <p:blipFill>
          <a:blip r:embed="rId12"/>
          <a:srcRect/>
          <a:stretch>
            <a:fillRect/>
          </a:stretch>
        </p:blipFill>
        <p:spPr>
          <a:xfrm>
            <a:off x="1745692" y="6263005"/>
            <a:ext cx="7398308" cy="2489043"/>
          </a:xfrm>
          <a:prstGeom prst="rect">
            <a:avLst/>
          </a:prstGeom>
        </p:spPr>
      </p:pic>
      <p:pic>
        <p:nvPicPr>
          <p:cNvPr id="8" name="Picture 8"/>
          <p:cNvPicPr>
            <a:picLocks noChangeAspect="1"/>
          </p:cNvPicPr>
          <p:nvPr/>
        </p:nvPicPr>
        <p:blipFill>
          <a:blip r:embed="rId13"/>
          <a:srcRect/>
          <a:stretch>
            <a:fillRect/>
          </a:stretch>
        </p:blipFill>
        <p:spPr>
          <a:xfrm>
            <a:off x="10305982" y="6263005"/>
            <a:ext cx="7442949" cy="2492312"/>
          </a:xfrm>
          <a:prstGeom prst="rect">
            <a:avLst/>
          </a:prstGeom>
        </p:spPr>
      </p:pic>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675965" y="4710341"/>
            <a:ext cx="9351491" cy="93515"/>
          </a:xfrm>
          <a:prstGeom prst="rect">
            <a:avLst/>
          </a:prstGeom>
        </p:spPr>
      </p:pic>
      <p:sp>
        <p:nvSpPr>
          <p:cNvPr id="10" name="TextBox 10"/>
          <p:cNvSpPr txBox="1"/>
          <p:nvPr/>
        </p:nvSpPr>
        <p:spPr>
          <a:xfrm>
            <a:off x="5982215" y="1233041"/>
            <a:ext cx="6323570"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Divide Dataset</a:t>
            </a:r>
          </a:p>
        </p:txBody>
      </p:sp>
      <p:sp>
        <p:nvSpPr>
          <p:cNvPr id="11" name="TextBox 11"/>
          <p:cNvSpPr txBox="1"/>
          <p:nvPr/>
        </p:nvSpPr>
        <p:spPr>
          <a:xfrm>
            <a:off x="2238934" y="5453380"/>
            <a:ext cx="5308622" cy="514350"/>
          </a:xfrm>
          <a:prstGeom prst="rect">
            <a:avLst/>
          </a:prstGeom>
        </p:spPr>
        <p:txBody>
          <a:bodyPr lIns="0" tIns="0" rIns="0" bIns="0" rtlCol="0" anchor="t">
            <a:spAutoFit/>
          </a:bodyPr>
          <a:lstStyle/>
          <a:p>
            <a:pPr marL="0" lvl="0" indent="0" algn="ctr">
              <a:lnSpc>
                <a:spcPts val="3840"/>
              </a:lnSpc>
              <a:spcBef>
                <a:spcPct val="0"/>
              </a:spcBef>
            </a:pPr>
            <a:r>
              <a:rPr lang="en-US" sz="3200">
                <a:solidFill>
                  <a:srgbClr val="050A30"/>
                </a:solidFill>
                <a:latin typeface="Poppins Bold"/>
              </a:rPr>
              <a:t>Training Set</a:t>
            </a:r>
          </a:p>
        </p:txBody>
      </p:sp>
      <p:sp>
        <p:nvSpPr>
          <p:cNvPr id="12" name="TextBox 12"/>
          <p:cNvSpPr txBox="1"/>
          <p:nvPr/>
        </p:nvSpPr>
        <p:spPr>
          <a:xfrm>
            <a:off x="10660808" y="5396230"/>
            <a:ext cx="6355637" cy="1057275"/>
          </a:xfrm>
          <a:prstGeom prst="rect">
            <a:avLst/>
          </a:prstGeom>
        </p:spPr>
        <p:txBody>
          <a:bodyPr lIns="0" tIns="0" rIns="0" bIns="0" rtlCol="0" anchor="t">
            <a:spAutoFit/>
          </a:bodyPr>
          <a:lstStyle/>
          <a:p>
            <a:pPr algn="ctr">
              <a:lnSpc>
                <a:spcPts val="3840"/>
              </a:lnSpc>
            </a:pPr>
            <a:r>
              <a:rPr lang="en-US" sz="3200">
                <a:solidFill>
                  <a:srgbClr val="050A30"/>
                </a:solidFill>
                <a:latin typeface="Agrandir Narrow Bold"/>
              </a:rPr>
              <a:t>Testing Set</a:t>
            </a:r>
          </a:p>
          <a:p>
            <a:pPr marL="0" lvl="0" indent="0" algn="ctr">
              <a:lnSpc>
                <a:spcPts val="3840"/>
              </a:lnSpc>
              <a:spcBef>
                <a:spcPct val="0"/>
              </a:spcBef>
            </a:pPr>
            <a:endParaRPr lang="en-US" sz="3200">
              <a:solidFill>
                <a:srgbClr val="050A30"/>
              </a:solidFill>
              <a:latin typeface="Agrandir Narrow Bold"/>
            </a:endParaRPr>
          </a:p>
        </p:txBody>
      </p:sp>
      <p:sp>
        <p:nvSpPr>
          <p:cNvPr id="13" name="TextBox 13"/>
          <p:cNvSpPr txBox="1"/>
          <p:nvPr/>
        </p:nvSpPr>
        <p:spPr>
          <a:xfrm>
            <a:off x="6489689" y="3335604"/>
            <a:ext cx="5308622" cy="581025"/>
          </a:xfrm>
          <a:prstGeom prst="rect">
            <a:avLst/>
          </a:prstGeom>
        </p:spPr>
        <p:txBody>
          <a:bodyPr lIns="0" tIns="0" rIns="0" bIns="0" rtlCol="0" anchor="t">
            <a:spAutoFit/>
          </a:bodyPr>
          <a:lstStyle/>
          <a:p>
            <a:pPr marL="0" lvl="0" indent="0" algn="ctr">
              <a:lnSpc>
                <a:spcPts val="4320"/>
              </a:lnSpc>
              <a:spcBef>
                <a:spcPct val="0"/>
              </a:spcBef>
            </a:pPr>
            <a:r>
              <a:rPr lang="en-US" sz="3600">
                <a:solidFill>
                  <a:srgbClr val="050A30"/>
                </a:solidFill>
                <a:latin typeface="Poppins Bold"/>
              </a:rPr>
              <a:t>Dataset</a:t>
            </a:r>
          </a:p>
        </p:txBody>
      </p:sp>
      <p:sp>
        <p:nvSpPr>
          <p:cNvPr id="14" name="AutoShape 14"/>
          <p:cNvSpPr/>
          <p:nvPr/>
        </p:nvSpPr>
        <p:spPr>
          <a:xfrm rot="-5400000">
            <a:off x="8723765" y="4313051"/>
            <a:ext cx="840470" cy="0"/>
          </a:xfrm>
          <a:prstGeom prst="line">
            <a:avLst/>
          </a:prstGeom>
          <a:ln w="47625" cap="flat">
            <a:solidFill>
              <a:srgbClr val="050A30"/>
            </a:solidFill>
            <a:prstDash val="solid"/>
            <a:headEnd type="none" w="sm" len="sm"/>
            <a:tailEnd type="none" w="sm" len="sm"/>
          </a:ln>
        </p:spPr>
      </p:sp>
      <p:sp>
        <p:nvSpPr>
          <p:cNvPr id="15" name="AutoShape 15"/>
          <p:cNvSpPr/>
          <p:nvPr/>
        </p:nvSpPr>
        <p:spPr>
          <a:xfrm rot="-5400000">
            <a:off x="13665028" y="5095714"/>
            <a:ext cx="724857" cy="0"/>
          </a:xfrm>
          <a:prstGeom prst="line">
            <a:avLst/>
          </a:prstGeom>
          <a:ln w="47625" cap="flat">
            <a:solidFill>
              <a:srgbClr val="050A30"/>
            </a:solidFill>
            <a:prstDash val="solid"/>
            <a:headEnd type="none" w="sm" len="sm"/>
            <a:tailEnd type="none" w="sm" len="sm"/>
          </a:ln>
        </p:spPr>
      </p:sp>
      <p:sp>
        <p:nvSpPr>
          <p:cNvPr id="16" name="AutoShape 16"/>
          <p:cNvSpPr/>
          <p:nvPr/>
        </p:nvSpPr>
        <p:spPr>
          <a:xfrm rot="-5400000">
            <a:off x="4337349" y="5048957"/>
            <a:ext cx="724857" cy="0"/>
          </a:xfrm>
          <a:prstGeom prst="line">
            <a:avLst/>
          </a:prstGeom>
          <a:ln w="47625" cap="flat">
            <a:solidFill>
              <a:srgbClr val="050A30"/>
            </a:solidFill>
            <a:prstDash val="solid"/>
            <a:headEnd type="none" w="sm" len="sm"/>
            <a:tailEnd type="none" w="sm" len="sm"/>
          </a:ln>
        </p:spPr>
      </p:sp>
      <p:sp>
        <p:nvSpPr>
          <p:cNvPr id="17" name="TextBox 17"/>
          <p:cNvSpPr txBox="1"/>
          <p:nvPr/>
        </p:nvSpPr>
        <p:spPr>
          <a:xfrm>
            <a:off x="10305982" y="3511817"/>
            <a:ext cx="8603015" cy="381000"/>
          </a:xfrm>
          <a:prstGeom prst="rect">
            <a:avLst/>
          </a:prstGeom>
        </p:spPr>
        <p:txBody>
          <a:bodyPr lIns="0" tIns="0" rIns="0" bIns="0" rtlCol="0" anchor="t">
            <a:spAutoFit/>
          </a:bodyPr>
          <a:lstStyle/>
          <a:p>
            <a:pPr marL="0" lvl="0" indent="0" algn="l">
              <a:lnSpc>
                <a:spcPts val="2879"/>
              </a:lnSpc>
              <a:spcBef>
                <a:spcPct val="0"/>
              </a:spcBef>
            </a:pPr>
            <a:r>
              <a:rPr lang="en-US" sz="2400">
                <a:solidFill>
                  <a:srgbClr val="050A30"/>
                </a:solidFill>
                <a:latin typeface="Poppins"/>
              </a:rPr>
              <a:t>( 7920 Tweets )</a:t>
            </a:r>
          </a:p>
        </p:txBody>
      </p:sp>
      <p:sp>
        <p:nvSpPr>
          <p:cNvPr id="18" name="TextBox 18"/>
          <p:cNvSpPr txBox="1"/>
          <p:nvPr/>
        </p:nvSpPr>
        <p:spPr>
          <a:xfrm>
            <a:off x="15324201" y="5620068"/>
            <a:ext cx="8603015" cy="381000"/>
          </a:xfrm>
          <a:prstGeom prst="rect">
            <a:avLst/>
          </a:prstGeom>
        </p:spPr>
        <p:txBody>
          <a:bodyPr lIns="0" tIns="0" rIns="0" bIns="0" rtlCol="0" anchor="t">
            <a:spAutoFit/>
          </a:bodyPr>
          <a:lstStyle/>
          <a:p>
            <a:pPr marL="0" lvl="0" indent="0" algn="l">
              <a:lnSpc>
                <a:spcPts val="2879"/>
              </a:lnSpc>
              <a:spcBef>
                <a:spcPct val="0"/>
              </a:spcBef>
            </a:pPr>
            <a:r>
              <a:rPr lang="en-US" sz="2400">
                <a:solidFill>
                  <a:srgbClr val="050A30"/>
                </a:solidFill>
                <a:latin typeface="Poppins"/>
              </a:rPr>
              <a:t> (1584 Tweets )</a:t>
            </a:r>
          </a:p>
        </p:txBody>
      </p:sp>
      <p:sp>
        <p:nvSpPr>
          <p:cNvPr id="19" name="TextBox 19"/>
          <p:cNvSpPr txBox="1"/>
          <p:nvPr/>
        </p:nvSpPr>
        <p:spPr>
          <a:xfrm>
            <a:off x="6489689" y="5620068"/>
            <a:ext cx="8603015" cy="381000"/>
          </a:xfrm>
          <a:prstGeom prst="rect">
            <a:avLst/>
          </a:prstGeom>
        </p:spPr>
        <p:txBody>
          <a:bodyPr lIns="0" tIns="0" rIns="0" bIns="0" rtlCol="0" anchor="t">
            <a:spAutoFit/>
          </a:bodyPr>
          <a:lstStyle/>
          <a:p>
            <a:pPr marL="0" lvl="0" indent="0" algn="l">
              <a:lnSpc>
                <a:spcPts val="2879"/>
              </a:lnSpc>
              <a:spcBef>
                <a:spcPct val="0"/>
              </a:spcBef>
            </a:pPr>
            <a:r>
              <a:rPr lang="en-US" sz="2400">
                <a:solidFill>
                  <a:srgbClr val="050A30"/>
                </a:solidFill>
                <a:latin typeface="Poppins"/>
              </a:rPr>
              <a:t>( 6336 Tweets )</a:t>
            </a:r>
          </a:p>
        </p:txBody>
      </p:sp>
      <p:pic>
        <p:nvPicPr>
          <p:cNvPr id="20" name="Picture 20"/>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421918" y="8549642"/>
            <a:ext cx="1654099" cy="1540380"/>
          </a:xfrm>
          <a:prstGeom prst="rect">
            <a:avLst/>
          </a:prstGeom>
        </p:spPr>
      </p:pic>
      <p:sp>
        <p:nvSpPr>
          <p:cNvPr id="21" name="TextBox 21"/>
          <p:cNvSpPr txBox="1"/>
          <p:nvPr/>
        </p:nvSpPr>
        <p:spPr>
          <a:xfrm>
            <a:off x="16888010" y="8797734"/>
            <a:ext cx="721916"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297</Words>
  <Application>Microsoft Office PowerPoint</Application>
  <PresentationFormat>Custom</PresentationFormat>
  <Paragraphs>93</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Poppins</vt:lpstr>
      <vt:lpstr>Arial</vt:lpstr>
      <vt:lpstr>Poppins ExtraBold</vt:lpstr>
      <vt:lpstr>Poppins Medium Bold</vt:lpstr>
      <vt:lpstr>Canva Sans</vt:lpstr>
      <vt:lpstr>Poppins Bold</vt:lpstr>
      <vt:lpstr>Agrandir Narrow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Minimalist Artificial Intelligence Technology Presentation</dc:title>
  <cp:lastModifiedBy>Chamil Sachintha</cp:lastModifiedBy>
  <cp:revision>2</cp:revision>
  <dcterms:created xsi:type="dcterms:W3CDTF">2006-08-16T00:00:00Z</dcterms:created>
  <dcterms:modified xsi:type="dcterms:W3CDTF">2022-11-14T07:19:33Z</dcterms:modified>
  <dc:identifier>DAFR5f2wvYs</dc:identifier>
</cp:coreProperties>
</file>